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83" r:id="rId3"/>
    <p:sldId id="284"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373"/>
    <p:restoredTop sz="94460"/>
  </p:normalViewPr>
  <p:slideViewPr>
    <p:cSldViewPr snapToGrid="0">
      <p:cViewPr varScale="1">
        <p:scale>
          <a:sx n="114" d="100"/>
          <a:sy n="114" d="100"/>
        </p:scale>
        <p:origin x="256" y="1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D88C6B-6B92-CA68-3727-9C096C27C850}"/>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B3AACBE4-7DF6-1FF0-63FF-16E9FD5BAF1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7EFFF4F4-EECA-F4F1-73D2-26D3E4424F1F}"/>
              </a:ext>
            </a:extLst>
          </p:cNvPr>
          <p:cNvSpPr>
            <a:spLocks noGrp="1"/>
          </p:cNvSpPr>
          <p:nvPr>
            <p:ph type="dt" sz="half" idx="10"/>
          </p:nvPr>
        </p:nvSpPr>
        <p:spPr/>
        <p:txBody>
          <a:bodyPr/>
          <a:lstStyle/>
          <a:p>
            <a:fld id="{C8E80246-C4CD-6045-9B22-B4E96F4252F8}" type="datetimeFigureOut">
              <a:rPr lang="en-US" smtClean="0"/>
              <a:t>4/7/26</a:t>
            </a:fld>
            <a:endParaRPr lang="en-US"/>
          </a:p>
        </p:txBody>
      </p:sp>
      <p:sp>
        <p:nvSpPr>
          <p:cNvPr id="5" name="Footer Placeholder 4">
            <a:extLst>
              <a:ext uri="{FF2B5EF4-FFF2-40B4-BE49-F238E27FC236}">
                <a16:creationId xmlns:a16="http://schemas.microsoft.com/office/drawing/2014/main" id="{7908FDD7-7DE4-176D-6E1B-4ED745683A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60904F-F24C-5EFB-8661-FA82D29DE944}"/>
              </a:ext>
            </a:extLst>
          </p:cNvPr>
          <p:cNvSpPr>
            <a:spLocks noGrp="1"/>
          </p:cNvSpPr>
          <p:nvPr>
            <p:ph type="sldNum" sz="quarter" idx="12"/>
          </p:nvPr>
        </p:nvSpPr>
        <p:spPr/>
        <p:txBody>
          <a:bodyPr/>
          <a:lstStyle/>
          <a:p>
            <a:fld id="{B8BF3C3F-5EA4-184E-978F-AB3AF8C51543}" type="slidenum">
              <a:rPr lang="en-US" smtClean="0"/>
              <a:t>‹#›</a:t>
            </a:fld>
            <a:endParaRPr lang="en-US"/>
          </a:p>
        </p:txBody>
      </p:sp>
    </p:spTree>
    <p:extLst>
      <p:ext uri="{BB962C8B-B14F-4D97-AF65-F5344CB8AC3E}">
        <p14:creationId xmlns:p14="http://schemas.microsoft.com/office/powerpoint/2010/main" val="18780409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4E1BF2-57CD-EE10-4DC9-7DEC5105BB23}"/>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1581FBE9-EC2B-FB8A-A15A-94D944198B3D}"/>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193BF38-6738-9E05-32F7-DC742AFF0557}"/>
              </a:ext>
            </a:extLst>
          </p:cNvPr>
          <p:cNvSpPr>
            <a:spLocks noGrp="1"/>
          </p:cNvSpPr>
          <p:nvPr>
            <p:ph type="dt" sz="half" idx="10"/>
          </p:nvPr>
        </p:nvSpPr>
        <p:spPr/>
        <p:txBody>
          <a:bodyPr/>
          <a:lstStyle/>
          <a:p>
            <a:fld id="{C8E80246-C4CD-6045-9B22-B4E96F4252F8}" type="datetimeFigureOut">
              <a:rPr lang="en-US" smtClean="0"/>
              <a:t>4/7/26</a:t>
            </a:fld>
            <a:endParaRPr lang="en-US"/>
          </a:p>
        </p:txBody>
      </p:sp>
      <p:sp>
        <p:nvSpPr>
          <p:cNvPr id="5" name="Footer Placeholder 4">
            <a:extLst>
              <a:ext uri="{FF2B5EF4-FFF2-40B4-BE49-F238E27FC236}">
                <a16:creationId xmlns:a16="http://schemas.microsoft.com/office/drawing/2014/main" id="{DB348D25-E608-C10B-1FF8-68E1B95F74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0B54BD-FA5A-27ED-339F-B0DD6104EF67}"/>
              </a:ext>
            </a:extLst>
          </p:cNvPr>
          <p:cNvSpPr>
            <a:spLocks noGrp="1"/>
          </p:cNvSpPr>
          <p:nvPr>
            <p:ph type="sldNum" sz="quarter" idx="12"/>
          </p:nvPr>
        </p:nvSpPr>
        <p:spPr/>
        <p:txBody>
          <a:bodyPr/>
          <a:lstStyle/>
          <a:p>
            <a:fld id="{B8BF3C3F-5EA4-184E-978F-AB3AF8C51543}" type="slidenum">
              <a:rPr lang="en-US" smtClean="0"/>
              <a:t>‹#›</a:t>
            </a:fld>
            <a:endParaRPr lang="en-US"/>
          </a:p>
        </p:txBody>
      </p:sp>
    </p:spTree>
    <p:extLst>
      <p:ext uri="{BB962C8B-B14F-4D97-AF65-F5344CB8AC3E}">
        <p14:creationId xmlns:p14="http://schemas.microsoft.com/office/powerpoint/2010/main" val="8626688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BD7DEB1-2026-ADDE-27FF-BD819B4F6A62}"/>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71A08AF9-E3E1-04D9-0201-D2A7FA4ADC25}"/>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FC053B6-6E50-C583-A572-2B3593384583}"/>
              </a:ext>
            </a:extLst>
          </p:cNvPr>
          <p:cNvSpPr>
            <a:spLocks noGrp="1"/>
          </p:cNvSpPr>
          <p:nvPr>
            <p:ph type="dt" sz="half" idx="10"/>
          </p:nvPr>
        </p:nvSpPr>
        <p:spPr/>
        <p:txBody>
          <a:bodyPr/>
          <a:lstStyle/>
          <a:p>
            <a:fld id="{C8E80246-C4CD-6045-9B22-B4E96F4252F8}" type="datetimeFigureOut">
              <a:rPr lang="en-US" smtClean="0"/>
              <a:t>4/7/26</a:t>
            </a:fld>
            <a:endParaRPr lang="en-US"/>
          </a:p>
        </p:txBody>
      </p:sp>
      <p:sp>
        <p:nvSpPr>
          <p:cNvPr id="5" name="Footer Placeholder 4">
            <a:extLst>
              <a:ext uri="{FF2B5EF4-FFF2-40B4-BE49-F238E27FC236}">
                <a16:creationId xmlns:a16="http://schemas.microsoft.com/office/drawing/2014/main" id="{F42D6876-6DD0-D0B7-B9F6-AF7952B0FED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682988F-5617-B593-406F-9FD6D34F84B7}"/>
              </a:ext>
            </a:extLst>
          </p:cNvPr>
          <p:cNvSpPr>
            <a:spLocks noGrp="1"/>
          </p:cNvSpPr>
          <p:nvPr>
            <p:ph type="sldNum" sz="quarter" idx="12"/>
          </p:nvPr>
        </p:nvSpPr>
        <p:spPr/>
        <p:txBody>
          <a:bodyPr/>
          <a:lstStyle/>
          <a:p>
            <a:fld id="{B8BF3C3F-5EA4-184E-978F-AB3AF8C51543}" type="slidenum">
              <a:rPr lang="en-US" smtClean="0"/>
              <a:t>‹#›</a:t>
            </a:fld>
            <a:endParaRPr lang="en-US"/>
          </a:p>
        </p:txBody>
      </p:sp>
    </p:spTree>
    <p:extLst>
      <p:ext uri="{BB962C8B-B14F-4D97-AF65-F5344CB8AC3E}">
        <p14:creationId xmlns:p14="http://schemas.microsoft.com/office/powerpoint/2010/main" val="26306740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46A584-F11E-6165-110E-B02CCEF69059}"/>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C6BF1478-DBD8-BD73-1BD7-0C4C5573E41D}"/>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14B46395-86F2-FAE6-A419-EA6FF842C6E7}"/>
              </a:ext>
            </a:extLst>
          </p:cNvPr>
          <p:cNvSpPr>
            <a:spLocks noGrp="1"/>
          </p:cNvSpPr>
          <p:nvPr>
            <p:ph type="dt" sz="half" idx="10"/>
          </p:nvPr>
        </p:nvSpPr>
        <p:spPr/>
        <p:txBody>
          <a:bodyPr/>
          <a:lstStyle/>
          <a:p>
            <a:fld id="{C8E80246-C4CD-6045-9B22-B4E96F4252F8}" type="datetimeFigureOut">
              <a:rPr lang="en-US" smtClean="0"/>
              <a:t>4/7/26</a:t>
            </a:fld>
            <a:endParaRPr lang="en-US"/>
          </a:p>
        </p:txBody>
      </p:sp>
      <p:sp>
        <p:nvSpPr>
          <p:cNvPr id="5" name="Footer Placeholder 4">
            <a:extLst>
              <a:ext uri="{FF2B5EF4-FFF2-40B4-BE49-F238E27FC236}">
                <a16:creationId xmlns:a16="http://schemas.microsoft.com/office/drawing/2014/main" id="{8B1607AF-F365-B90E-65AD-A9019690CC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DB1D0C-8B5E-177F-8FC2-7929492A395A}"/>
              </a:ext>
            </a:extLst>
          </p:cNvPr>
          <p:cNvSpPr>
            <a:spLocks noGrp="1"/>
          </p:cNvSpPr>
          <p:nvPr>
            <p:ph type="sldNum" sz="quarter" idx="12"/>
          </p:nvPr>
        </p:nvSpPr>
        <p:spPr/>
        <p:txBody>
          <a:bodyPr/>
          <a:lstStyle/>
          <a:p>
            <a:fld id="{B8BF3C3F-5EA4-184E-978F-AB3AF8C51543}" type="slidenum">
              <a:rPr lang="en-US" smtClean="0"/>
              <a:t>‹#›</a:t>
            </a:fld>
            <a:endParaRPr lang="en-US"/>
          </a:p>
        </p:txBody>
      </p:sp>
    </p:spTree>
    <p:extLst>
      <p:ext uri="{BB962C8B-B14F-4D97-AF65-F5344CB8AC3E}">
        <p14:creationId xmlns:p14="http://schemas.microsoft.com/office/powerpoint/2010/main" val="34481578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28A211-85CD-0E57-0F94-5A5D3BC64FDB}"/>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7D2BE623-9C37-0F58-7591-59CCC264B60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363FADDB-0051-E3E6-376E-77123E0DFF1A}"/>
              </a:ext>
            </a:extLst>
          </p:cNvPr>
          <p:cNvSpPr>
            <a:spLocks noGrp="1"/>
          </p:cNvSpPr>
          <p:nvPr>
            <p:ph type="dt" sz="half" idx="10"/>
          </p:nvPr>
        </p:nvSpPr>
        <p:spPr/>
        <p:txBody>
          <a:bodyPr/>
          <a:lstStyle/>
          <a:p>
            <a:fld id="{C8E80246-C4CD-6045-9B22-B4E96F4252F8}" type="datetimeFigureOut">
              <a:rPr lang="en-US" smtClean="0"/>
              <a:t>4/7/26</a:t>
            </a:fld>
            <a:endParaRPr lang="en-US"/>
          </a:p>
        </p:txBody>
      </p:sp>
      <p:sp>
        <p:nvSpPr>
          <p:cNvPr id="5" name="Footer Placeholder 4">
            <a:extLst>
              <a:ext uri="{FF2B5EF4-FFF2-40B4-BE49-F238E27FC236}">
                <a16:creationId xmlns:a16="http://schemas.microsoft.com/office/drawing/2014/main" id="{CD5F707D-8244-399F-7CBA-5628F9FCCB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D1DE52-A867-CCE6-48BB-45A3D2E7BAF5}"/>
              </a:ext>
            </a:extLst>
          </p:cNvPr>
          <p:cNvSpPr>
            <a:spLocks noGrp="1"/>
          </p:cNvSpPr>
          <p:nvPr>
            <p:ph type="sldNum" sz="quarter" idx="12"/>
          </p:nvPr>
        </p:nvSpPr>
        <p:spPr/>
        <p:txBody>
          <a:bodyPr/>
          <a:lstStyle/>
          <a:p>
            <a:fld id="{B8BF3C3F-5EA4-184E-978F-AB3AF8C51543}" type="slidenum">
              <a:rPr lang="en-US" smtClean="0"/>
              <a:t>‹#›</a:t>
            </a:fld>
            <a:endParaRPr lang="en-US"/>
          </a:p>
        </p:txBody>
      </p:sp>
    </p:spTree>
    <p:extLst>
      <p:ext uri="{BB962C8B-B14F-4D97-AF65-F5344CB8AC3E}">
        <p14:creationId xmlns:p14="http://schemas.microsoft.com/office/powerpoint/2010/main" val="23443163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15F3BA-1C25-1D7A-8D58-F1BA9D4A3CA2}"/>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F3BA8F49-5B1F-D577-8358-1A82872C4A55}"/>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D71F9D46-C9CE-25D7-38E8-8489DDB69F00}"/>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A7BDF04E-3C24-DE4A-A487-E1B445148DB1}"/>
              </a:ext>
            </a:extLst>
          </p:cNvPr>
          <p:cNvSpPr>
            <a:spLocks noGrp="1"/>
          </p:cNvSpPr>
          <p:nvPr>
            <p:ph type="dt" sz="half" idx="10"/>
          </p:nvPr>
        </p:nvSpPr>
        <p:spPr/>
        <p:txBody>
          <a:bodyPr/>
          <a:lstStyle/>
          <a:p>
            <a:fld id="{C8E80246-C4CD-6045-9B22-B4E96F4252F8}" type="datetimeFigureOut">
              <a:rPr lang="en-US" smtClean="0"/>
              <a:t>4/7/26</a:t>
            </a:fld>
            <a:endParaRPr lang="en-US"/>
          </a:p>
        </p:txBody>
      </p:sp>
      <p:sp>
        <p:nvSpPr>
          <p:cNvPr id="6" name="Footer Placeholder 5">
            <a:extLst>
              <a:ext uri="{FF2B5EF4-FFF2-40B4-BE49-F238E27FC236}">
                <a16:creationId xmlns:a16="http://schemas.microsoft.com/office/drawing/2014/main" id="{A54AAAFA-0C6F-02FD-4051-B17F6E74DB5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9E6FB78-9DFB-0853-F9ED-833F28E2E4E0}"/>
              </a:ext>
            </a:extLst>
          </p:cNvPr>
          <p:cNvSpPr>
            <a:spLocks noGrp="1"/>
          </p:cNvSpPr>
          <p:nvPr>
            <p:ph type="sldNum" sz="quarter" idx="12"/>
          </p:nvPr>
        </p:nvSpPr>
        <p:spPr/>
        <p:txBody>
          <a:bodyPr/>
          <a:lstStyle/>
          <a:p>
            <a:fld id="{B8BF3C3F-5EA4-184E-978F-AB3AF8C51543}" type="slidenum">
              <a:rPr lang="en-US" smtClean="0"/>
              <a:t>‹#›</a:t>
            </a:fld>
            <a:endParaRPr lang="en-US"/>
          </a:p>
        </p:txBody>
      </p:sp>
    </p:spTree>
    <p:extLst>
      <p:ext uri="{BB962C8B-B14F-4D97-AF65-F5344CB8AC3E}">
        <p14:creationId xmlns:p14="http://schemas.microsoft.com/office/powerpoint/2010/main" val="26782538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0E85D8-11C4-8104-12DC-FDB8640ADCFB}"/>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B68D7E6C-47FA-321F-C1BC-D7580945550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525EEE82-9D8A-F874-448C-DBB4098C3593}"/>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0F387F7D-8908-F63F-8BA3-8B70A2DFFA8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231C2FE7-57BF-F68A-B9E7-ADE574DB04CE}"/>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8C70FCCD-9F4A-1394-5EEA-E89A50F8FE89}"/>
              </a:ext>
            </a:extLst>
          </p:cNvPr>
          <p:cNvSpPr>
            <a:spLocks noGrp="1"/>
          </p:cNvSpPr>
          <p:nvPr>
            <p:ph type="dt" sz="half" idx="10"/>
          </p:nvPr>
        </p:nvSpPr>
        <p:spPr/>
        <p:txBody>
          <a:bodyPr/>
          <a:lstStyle/>
          <a:p>
            <a:fld id="{C8E80246-C4CD-6045-9B22-B4E96F4252F8}" type="datetimeFigureOut">
              <a:rPr lang="en-US" smtClean="0"/>
              <a:t>4/7/26</a:t>
            </a:fld>
            <a:endParaRPr lang="en-US"/>
          </a:p>
        </p:txBody>
      </p:sp>
      <p:sp>
        <p:nvSpPr>
          <p:cNvPr id="8" name="Footer Placeholder 7">
            <a:extLst>
              <a:ext uri="{FF2B5EF4-FFF2-40B4-BE49-F238E27FC236}">
                <a16:creationId xmlns:a16="http://schemas.microsoft.com/office/drawing/2014/main" id="{F7ACE20A-E7FF-D934-76C2-D74223F0BF6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B069237-1797-C788-62A1-8E84447F6759}"/>
              </a:ext>
            </a:extLst>
          </p:cNvPr>
          <p:cNvSpPr>
            <a:spLocks noGrp="1"/>
          </p:cNvSpPr>
          <p:nvPr>
            <p:ph type="sldNum" sz="quarter" idx="12"/>
          </p:nvPr>
        </p:nvSpPr>
        <p:spPr/>
        <p:txBody>
          <a:bodyPr/>
          <a:lstStyle/>
          <a:p>
            <a:fld id="{B8BF3C3F-5EA4-184E-978F-AB3AF8C51543}" type="slidenum">
              <a:rPr lang="en-US" smtClean="0"/>
              <a:t>‹#›</a:t>
            </a:fld>
            <a:endParaRPr lang="en-US"/>
          </a:p>
        </p:txBody>
      </p:sp>
    </p:spTree>
    <p:extLst>
      <p:ext uri="{BB962C8B-B14F-4D97-AF65-F5344CB8AC3E}">
        <p14:creationId xmlns:p14="http://schemas.microsoft.com/office/powerpoint/2010/main" val="26046138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E5DE25-5B7D-BFAF-FD7A-194D4D8F7240}"/>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4866C441-AA63-D025-8A6B-8E3A9168AAC9}"/>
              </a:ext>
            </a:extLst>
          </p:cNvPr>
          <p:cNvSpPr>
            <a:spLocks noGrp="1"/>
          </p:cNvSpPr>
          <p:nvPr>
            <p:ph type="dt" sz="half" idx="10"/>
          </p:nvPr>
        </p:nvSpPr>
        <p:spPr/>
        <p:txBody>
          <a:bodyPr/>
          <a:lstStyle/>
          <a:p>
            <a:fld id="{C8E80246-C4CD-6045-9B22-B4E96F4252F8}" type="datetimeFigureOut">
              <a:rPr lang="en-US" smtClean="0"/>
              <a:t>4/7/26</a:t>
            </a:fld>
            <a:endParaRPr lang="en-US"/>
          </a:p>
        </p:txBody>
      </p:sp>
      <p:sp>
        <p:nvSpPr>
          <p:cNvPr id="4" name="Footer Placeholder 3">
            <a:extLst>
              <a:ext uri="{FF2B5EF4-FFF2-40B4-BE49-F238E27FC236}">
                <a16:creationId xmlns:a16="http://schemas.microsoft.com/office/drawing/2014/main" id="{B0667199-00AA-3787-7748-444514981C3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6CE063C-B70C-8152-30B2-9DD70134AB6F}"/>
              </a:ext>
            </a:extLst>
          </p:cNvPr>
          <p:cNvSpPr>
            <a:spLocks noGrp="1"/>
          </p:cNvSpPr>
          <p:nvPr>
            <p:ph type="sldNum" sz="quarter" idx="12"/>
          </p:nvPr>
        </p:nvSpPr>
        <p:spPr/>
        <p:txBody>
          <a:bodyPr/>
          <a:lstStyle/>
          <a:p>
            <a:fld id="{B8BF3C3F-5EA4-184E-978F-AB3AF8C51543}" type="slidenum">
              <a:rPr lang="en-US" smtClean="0"/>
              <a:t>‹#›</a:t>
            </a:fld>
            <a:endParaRPr lang="en-US"/>
          </a:p>
        </p:txBody>
      </p:sp>
    </p:spTree>
    <p:extLst>
      <p:ext uri="{BB962C8B-B14F-4D97-AF65-F5344CB8AC3E}">
        <p14:creationId xmlns:p14="http://schemas.microsoft.com/office/powerpoint/2010/main" val="33255730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26FD8CC-F776-0F7C-EC02-0818327A2C86}"/>
              </a:ext>
            </a:extLst>
          </p:cNvPr>
          <p:cNvSpPr>
            <a:spLocks noGrp="1"/>
          </p:cNvSpPr>
          <p:nvPr>
            <p:ph type="dt" sz="half" idx="10"/>
          </p:nvPr>
        </p:nvSpPr>
        <p:spPr/>
        <p:txBody>
          <a:bodyPr/>
          <a:lstStyle/>
          <a:p>
            <a:fld id="{C8E80246-C4CD-6045-9B22-B4E96F4252F8}" type="datetimeFigureOut">
              <a:rPr lang="en-US" smtClean="0"/>
              <a:t>4/7/26</a:t>
            </a:fld>
            <a:endParaRPr lang="en-US"/>
          </a:p>
        </p:txBody>
      </p:sp>
      <p:sp>
        <p:nvSpPr>
          <p:cNvPr id="3" name="Footer Placeholder 2">
            <a:extLst>
              <a:ext uri="{FF2B5EF4-FFF2-40B4-BE49-F238E27FC236}">
                <a16:creationId xmlns:a16="http://schemas.microsoft.com/office/drawing/2014/main" id="{6BF379CF-F083-8DEC-F307-76EB7C6630B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D0126AC-8F2C-6124-175F-9385BBD795D7}"/>
              </a:ext>
            </a:extLst>
          </p:cNvPr>
          <p:cNvSpPr>
            <a:spLocks noGrp="1"/>
          </p:cNvSpPr>
          <p:nvPr>
            <p:ph type="sldNum" sz="quarter" idx="12"/>
          </p:nvPr>
        </p:nvSpPr>
        <p:spPr/>
        <p:txBody>
          <a:bodyPr/>
          <a:lstStyle/>
          <a:p>
            <a:fld id="{B8BF3C3F-5EA4-184E-978F-AB3AF8C51543}" type="slidenum">
              <a:rPr lang="en-US" smtClean="0"/>
              <a:t>‹#›</a:t>
            </a:fld>
            <a:endParaRPr lang="en-US"/>
          </a:p>
        </p:txBody>
      </p:sp>
    </p:spTree>
    <p:extLst>
      <p:ext uri="{BB962C8B-B14F-4D97-AF65-F5344CB8AC3E}">
        <p14:creationId xmlns:p14="http://schemas.microsoft.com/office/powerpoint/2010/main" val="22051995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33E26C-8E88-318F-40C2-95D5EB48BD67}"/>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C1189D3A-A0F3-03E3-918F-E5BCF2290D4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3B0B13C4-863E-C2F2-4F3E-6B9D6864598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BE0BC93A-4B46-5B51-4E14-FAFBBFF1A0B6}"/>
              </a:ext>
            </a:extLst>
          </p:cNvPr>
          <p:cNvSpPr>
            <a:spLocks noGrp="1"/>
          </p:cNvSpPr>
          <p:nvPr>
            <p:ph type="dt" sz="half" idx="10"/>
          </p:nvPr>
        </p:nvSpPr>
        <p:spPr/>
        <p:txBody>
          <a:bodyPr/>
          <a:lstStyle/>
          <a:p>
            <a:fld id="{C8E80246-C4CD-6045-9B22-B4E96F4252F8}" type="datetimeFigureOut">
              <a:rPr lang="en-US" smtClean="0"/>
              <a:t>4/7/26</a:t>
            </a:fld>
            <a:endParaRPr lang="en-US"/>
          </a:p>
        </p:txBody>
      </p:sp>
      <p:sp>
        <p:nvSpPr>
          <p:cNvPr id="6" name="Footer Placeholder 5">
            <a:extLst>
              <a:ext uri="{FF2B5EF4-FFF2-40B4-BE49-F238E27FC236}">
                <a16:creationId xmlns:a16="http://schemas.microsoft.com/office/drawing/2014/main" id="{E1DD207C-974E-8DB1-D0D8-CEDEA94DCCC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DB486CC-BA11-B5E8-A0BA-5EA7F3FAAB82}"/>
              </a:ext>
            </a:extLst>
          </p:cNvPr>
          <p:cNvSpPr>
            <a:spLocks noGrp="1"/>
          </p:cNvSpPr>
          <p:nvPr>
            <p:ph type="sldNum" sz="quarter" idx="12"/>
          </p:nvPr>
        </p:nvSpPr>
        <p:spPr/>
        <p:txBody>
          <a:bodyPr/>
          <a:lstStyle/>
          <a:p>
            <a:fld id="{B8BF3C3F-5EA4-184E-978F-AB3AF8C51543}" type="slidenum">
              <a:rPr lang="en-US" smtClean="0"/>
              <a:t>‹#›</a:t>
            </a:fld>
            <a:endParaRPr lang="en-US"/>
          </a:p>
        </p:txBody>
      </p:sp>
    </p:spTree>
    <p:extLst>
      <p:ext uri="{BB962C8B-B14F-4D97-AF65-F5344CB8AC3E}">
        <p14:creationId xmlns:p14="http://schemas.microsoft.com/office/powerpoint/2010/main" val="37146549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694DEE-572D-5C11-208C-3C31301C3E64}"/>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34BAF1A4-F1B3-98D8-607D-D7581F82451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47281A4-1E8D-5A96-5FEF-2A65B1AA04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CC08D1AD-F164-EE84-4F66-C03215F83E2D}"/>
              </a:ext>
            </a:extLst>
          </p:cNvPr>
          <p:cNvSpPr>
            <a:spLocks noGrp="1"/>
          </p:cNvSpPr>
          <p:nvPr>
            <p:ph type="dt" sz="half" idx="10"/>
          </p:nvPr>
        </p:nvSpPr>
        <p:spPr/>
        <p:txBody>
          <a:bodyPr/>
          <a:lstStyle/>
          <a:p>
            <a:fld id="{C8E80246-C4CD-6045-9B22-B4E96F4252F8}" type="datetimeFigureOut">
              <a:rPr lang="en-US" smtClean="0"/>
              <a:t>4/7/26</a:t>
            </a:fld>
            <a:endParaRPr lang="en-US"/>
          </a:p>
        </p:txBody>
      </p:sp>
      <p:sp>
        <p:nvSpPr>
          <p:cNvPr id="6" name="Footer Placeholder 5">
            <a:extLst>
              <a:ext uri="{FF2B5EF4-FFF2-40B4-BE49-F238E27FC236}">
                <a16:creationId xmlns:a16="http://schemas.microsoft.com/office/drawing/2014/main" id="{25B11311-8180-0CAE-89FD-CF03FA9ADF4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2AC5BA3-C5BF-7E00-A796-619EECD36C0B}"/>
              </a:ext>
            </a:extLst>
          </p:cNvPr>
          <p:cNvSpPr>
            <a:spLocks noGrp="1"/>
          </p:cNvSpPr>
          <p:nvPr>
            <p:ph type="sldNum" sz="quarter" idx="12"/>
          </p:nvPr>
        </p:nvSpPr>
        <p:spPr/>
        <p:txBody>
          <a:bodyPr/>
          <a:lstStyle/>
          <a:p>
            <a:fld id="{B8BF3C3F-5EA4-184E-978F-AB3AF8C51543}" type="slidenum">
              <a:rPr lang="en-US" smtClean="0"/>
              <a:t>‹#›</a:t>
            </a:fld>
            <a:endParaRPr lang="en-US"/>
          </a:p>
        </p:txBody>
      </p:sp>
    </p:spTree>
    <p:extLst>
      <p:ext uri="{BB962C8B-B14F-4D97-AF65-F5344CB8AC3E}">
        <p14:creationId xmlns:p14="http://schemas.microsoft.com/office/powerpoint/2010/main" val="25736136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FD2E51C-7DD0-E71A-709B-3F5EB54FE9D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411C77C8-06BA-DC95-DC8D-FF661A337D3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8458D47E-FFFC-C732-8371-FF5D4AF46B9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8E80246-C4CD-6045-9B22-B4E96F4252F8}" type="datetimeFigureOut">
              <a:rPr lang="en-US" smtClean="0"/>
              <a:t>4/7/26</a:t>
            </a:fld>
            <a:endParaRPr lang="en-US"/>
          </a:p>
        </p:txBody>
      </p:sp>
      <p:sp>
        <p:nvSpPr>
          <p:cNvPr id="5" name="Footer Placeholder 4">
            <a:extLst>
              <a:ext uri="{FF2B5EF4-FFF2-40B4-BE49-F238E27FC236}">
                <a16:creationId xmlns:a16="http://schemas.microsoft.com/office/drawing/2014/main" id="{0CE80FDE-E7F6-6B6B-AF00-F6C094FA399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007882A-03F7-0870-D781-CCDB8BF8992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BF3C3F-5EA4-184E-978F-AB3AF8C51543}" type="slidenum">
              <a:rPr lang="en-US" smtClean="0"/>
              <a:t>‹#›</a:t>
            </a:fld>
            <a:endParaRPr lang="en-US"/>
          </a:p>
        </p:txBody>
      </p:sp>
    </p:spTree>
    <p:extLst>
      <p:ext uri="{BB962C8B-B14F-4D97-AF65-F5344CB8AC3E}">
        <p14:creationId xmlns:p14="http://schemas.microsoft.com/office/powerpoint/2010/main" val="9804772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mailto:littlegemsspeechtherapy@gmail.com" TargetMode="External"/><Relationship Id="rId2" Type="http://schemas.openxmlformats.org/officeDocument/2006/relationships/hyperlink" Target="https://www.littlegemsspeechtherapy.com/"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26A84AF-6F58-471A-BF1F-10D8C03511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98B434E-F028-3650-0FA6-E533E768DE85}"/>
              </a:ext>
            </a:extLst>
          </p:cNvPr>
          <p:cNvSpPr>
            <a:spLocks noGrp="1"/>
          </p:cNvSpPr>
          <p:nvPr>
            <p:ph type="ctrTitle"/>
          </p:nvPr>
        </p:nvSpPr>
        <p:spPr>
          <a:xfrm>
            <a:off x="838200" y="728662"/>
            <a:ext cx="3785513" cy="3728853"/>
          </a:xfrm>
          <a:noFill/>
        </p:spPr>
        <p:txBody>
          <a:bodyPr>
            <a:normAutofit/>
          </a:bodyPr>
          <a:lstStyle/>
          <a:p>
            <a:pPr algn="l"/>
            <a:r>
              <a:rPr lang="en-US" sz="5200" dirty="0"/>
              <a:t>Fun picture scenarios and questions</a:t>
            </a:r>
          </a:p>
        </p:txBody>
      </p:sp>
      <p:pic>
        <p:nvPicPr>
          <p:cNvPr id="3" name="Picture 2">
            <a:extLst>
              <a:ext uri="{FF2B5EF4-FFF2-40B4-BE49-F238E27FC236}">
                <a16:creationId xmlns:a16="http://schemas.microsoft.com/office/drawing/2014/main" id="{5DAEA533-F3CA-2225-6AC0-2252A23DA146}"/>
              </a:ext>
            </a:extLst>
          </p:cNvPr>
          <p:cNvPicPr>
            <a:picLocks noChangeAspect="1"/>
          </p:cNvPicPr>
          <p:nvPr/>
        </p:nvPicPr>
        <p:blipFill>
          <a:blip r:embed="rId2"/>
          <a:srcRect t="4518" r="-1" b="-1"/>
          <a:stretch/>
        </p:blipFill>
        <p:spPr>
          <a:xfrm>
            <a:off x="5006456" y="10"/>
            <a:ext cx="7182495" cy="6857990"/>
          </a:xfrm>
          <a:prstGeom prst="rect">
            <a:avLst/>
          </a:prstGeom>
        </p:spPr>
      </p:pic>
    </p:spTree>
    <p:extLst>
      <p:ext uri="{BB962C8B-B14F-4D97-AF65-F5344CB8AC3E}">
        <p14:creationId xmlns:p14="http://schemas.microsoft.com/office/powerpoint/2010/main" val="42905832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2B07D2-6E3B-5C5E-1DDE-8E5DC5AA02C0}"/>
              </a:ext>
            </a:extLst>
          </p:cNvPr>
          <p:cNvSpPr>
            <a:spLocks noGrp="1"/>
          </p:cNvSpPr>
          <p:nvPr>
            <p:ph type="title"/>
          </p:nvPr>
        </p:nvSpPr>
        <p:spPr/>
        <p:txBody>
          <a:bodyPr/>
          <a:lstStyle/>
          <a:p>
            <a:r>
              <a:rPr lang="en-GB" b="1" dirty="0"/>
              <a:t>Level 1 (Naming/Pointing)</a:t>
            </a:r>
            <a:endParaRPr lang="en-US" dirty="0"/>
          </a:p>
        </p:txBody>
      </p:sp>
      <p:sp>
        <p:nvSpPr>
          <p:cNvPr id="3" name="Content Placeholder 2">
            <a:extLst>
              <a:ext uri="{FF2B5EF4-FFF2-40B4-BE49-F238E27FC236}">
                <a16:creationId xmlns:a16="http://schemas.microsoft.com/office/drawing/2014/main" id="{44593B51-D63F-B149-4916-A50ECE7924C8}"/>
              </a:ext>
            </a:extLst>
          </p:cNvPr>
          <p:cNvSpPr>
            <a:spLocks noGrp="1"/>
          </p:cNvSpPr>
          <p:nvPr>
            <p:ph idx="1"/>
          </p:nvPr>
        </p:nvSpPr>
        <p:spPr/>
        <p:txBody>
          <a:bodyPr/>
          <a:lstStyle/>
          <a:p>
            <a:pPr>
              <a:buFont typeface="+mj-lt"/>
              <a:buAutoNum type="arabicPeriod"/>
            </a:pPr>
            <a:r>
              <a:rPr lang="en-GB" dirty="0"/>
              <a:t>What is this? (Pointing to a swing) → A swing.</a:t>
            </a:r>
          </a:p>
          <a:p>
            <a:pPr>
              <a:buFont typeface="+mj-lt"/>
              <a:buAutoNum type="arabicPeriod"/>
            </a:pPr>
            <a:r>
              <a:rPr lang="en-GB" dirty="0"/>
              <a:t>Where is the dog? → Running on the grass.</a:t>
            </a:r>
          </a:p>
          <a:p>
            <a:pPr>
              <a:buFont typeface="+mj-lt"/>
              <a:buAutoNum type="arabicPeriod"/>
            </a:pPr>
            <a:r>
              <a:rPr lang="en-GB" dirty="0"/>
              <a:t>Who is sitting on the picnic blanket? → A family having a picnic.</a:t>
            </a:r>
          </a:p>
          <a:p>
            <a:pPr>
              <a:buFont typeface="+mj-lt"/>
              <a:buAutoNum type="arabicPeriod"/>
            </a:pPr>
            <a:r>
              <a:rPr lang="en-GB" dirty="0"/>
              <a:t>What </a:t>
            </a:r>
            <a:r>
              <a:rPr lang="en-GB" dirty="0" err="1"/>
              <a:t>color</a:t>
            </a:r>
            <a:r>
              <a:rPr lang="en-GB" dirty="0"/>
              <a:t> is the slide? → Red, blue, green, etc.</a:t>
            </a:r>
          </a:p>
          <a:p>
            <a:pPr>
              <a:buFont typeface="+mj-lt"/>
              <a:buAutoNum type="arabicPeriod"/>
            </a:pPr>
            <a:r>
              <a:rPr lang="en-GB" dirty="0"/>
              <a:t>Show me the pond. → (Child points to the pond in the image.)</a:t>
            </a:r>
          </a:p>
          <a:p>
            <a:pPr>
              <a:buFont typeface="+mj-lt"/>
              <a:buAutoNum type="arabicPeriod"/>
            </a:pPr>
            <a:r>
              <a:rPr lang="en-GB" dirty="0"/>
              <a:t>Where are the ducks? → In the pond.</a:t>
            </a:r>
          </a:p>
          <a:p>
            <a:pPr marL="0" indent="0">
              <a:buNone/>
            </a:pPr>
            <a:endParaRPr lang="en-US" dirty="0"/>
          </a:p>
        </p:txBody>
      </p:sp>
    </p:spTree>
    <p:extLst>
      <p:ext uri="{BB962C8B-B14F-4D97-AF65-F5344CB8AC3E}">
        <p14:creationId xmlns:p14="http://schemas.microsoft.com/office/powerpoint/2010/main" val="18110488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F3D861-B667-D5A0-2BD7-C7580E7EBFE1}"/>
              </a:ext>
            </a:extLst>
          </p:cNvPr>
          <p:cNvSpPr>
            <a:spLocks noGrp="1"/>
          </p:cNvSpPr>
          <p:nvPr>
            <p:ph type="title"/>
          </p:nvPr>
        </p:nvSpPr>
        <p:spPr/>
        <p:txBody>
          <a:bodyPr/>
          <a:lstStyle/>
          <a:p>
            <a:r>
              <a:rPr lang="en-GB" b="1" dirty="0"/>
              <a:t>Level 2 (Describing)</a:t>
            </a:r>
            <a:endParaRPr lang="en-US" dirty="0"/>
          </a:p>
        </p:txBody>
      </p:sp>
      <p:sp>
        <p:nvSpPr>
          <p:cNvPr id="3" name="Content Placeholder 2">
            <a:extLst>
              <a:ext uri="{FF2B5EF4-FFF2-40B4-BE49-F238E27FC236}">
                <a16:creationId xmlns:a16="http://schemas.microsoft.com/office/drawing/2014/main" id="{73081525-CCF6-9433-B5A7-B234DD57868B}"/>
              </a:ext>
            </a:extLst>
          </p:cNvPr>
          <p:cNvSpPr>
            <a:spLocks noGrp="1"/>
          </p:cNvSpPr>
          <p:nvPr>
            <p:ph idx="1"/>
          </p:nvPr>
        </p:nvSpPr>
        <p:spPr/>
        <p:txBody>
          <a:bodyPr/>
          <a:lstStyle/>
          <a:p>
            <a:pPr>
              <a:buFont typeface="+mj-lt"/>
              <a:buAutoNum type="arabicPeriod"/>
            </a:pPr>
            <a:r>
              <a:rPr lang="en-GB" dirty="0"/>
              <a:t>What is the boy doing on the swing? → He is swinging back and forth.</a:t>
            </a:r>
          </a:p>
          <a:p>
            <a:pPr>
              <a:buFont typeface="+mj-lt"/>
              <a:buAutoNum type="arabicPeriod"/>
            </a:pPr>
            <a:r>
              <a:rPr lang="en-GB" dirty="0"/>
              <a:t>How does the grass feel? → It feels soft and a little tickly.</a:t>
            </a:r>
          </a:p>
          <a:p>
            <a:pPr>
              <a:buFont typeface="+mj-lt"/>
              <a:buAutoNum type="arabicPeriod"/>
            </a:pPr>
            <a:r>
              <a:rPr lang="en-GB" dirty="0"/>
              <a:t>What do people bring to a picnic? → Sandwiches, drinks, fruit, and a picnic blanket.</a:t>
            </a:r>
          </a:p>
          <a:p>
            <a:pPr>
              <a:buFont typeface="+mj-lt"/>
              <a:buAutoNum type="arabicPeriod"/>
            </a:pPr>
            <a:r>
              <a:rPr lang="en-GB" dirty="0"/>
              <a:t>Describe the trees in the park. → They are tall, green, and provide shade.</a:t>
            </a:r>
          </a:p>
          <a:p>
            <a:pPr>
              <a:buFont typeface="+mj-lt"/>
              <a:buAutoNum type="arabicPeriod"/>
            </a:pPr>
            <a:r>
              <a:rPr lang="en-GB" dirty="0"/>
              <a:t>What is the weather like? → It is sunny and warm with a cool breeze.</a:t>
            </a:r>
          </a:p>
          <a:p>
            <a:pPr>
              <a:buFont typeface="+mj-lt"/>
              <a:buAutoNum type="arabicPeriod"/>
            </a:pPr>
            <a:r>
              <a:rPr lang="en-GB" dirty="0"/>
              <a:t>What do you see in the sky? → The sun, some clouds, and birds flying</a:t>
            </a:r>
          </a:p>
          <a:p>
            <a:pPr marL="0" indent="0">
              <a:buNone/>
            </a:pPr>
            <a:endParaRPr lang="en-US" dirty="0"/>
          </a:p>
        </p:txBody>
      </p:sp>
    </p:spTree>
    <p:extLst>
      <p:ext uri="{BB962C8B-B14F-4D97-AF65-F5344CB8AC3E}">
        <p14:creationId xmlns:p14="http://schemas.microsoft.com/office/powerpoint/2010/main" val="2448119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DC9D99-2888-39BC-A0D1-4F864DCD389D}"/>
              </a:ext>
            </a:extLst>
          </p:cNvPr>
          <p:cNvSpPr>
            <a:spLocks noGrp="1"/>
          </p:cNvSpPr>
          <p:nvPr>
            <p:ph type="title"/>
          </p:nvPr>
        </p:nvSpPr>
        <p:spPr/>
        <p:txBody>
          <a:bodyPr/>
          <a:lstStyle/>
          <a:p>
            <a:r>
              <a:rPr lang="en-GB" b="1" dirty="0"/>
              <a:t>Level 3 (Storytelling &amp; Predicting)</a:t>
            </a:r>
            <a:endParaRPr lang="en-US" dirty="0"/>
          </a:p>
        </p:txBody>
      </p:sp>
      <p:sp>
        <p:nvSpPr>
          <p:cNvPr id="3" name="Content Placeholder 2">
            <a:extLst>
              <a:ext uri="{FF2B5EF4-FFF2-40B4-BE49-F238E27FC236}">
                <a16:creationId xmlns:a16="http://schemas.microsoft.com/office/drawing/2014/main" id="{3E621ACA-BF1C-0638-DC18-9685D5738338}"/>
              </a:ext>
            </a:extLst>
          </p:cNvPr>
          <p:cNvSpPr>
            <a:spLocks noGrp="1"/>
          </p:cNvSpPr>
          <p:nvPr>
            <p:ph idx="1"/>
          </p:nvPr>
        </p:nvSpPr>
        <p:spPr/>
        <p:txBody>
          <a:bodyPr>
            <a:normAutofit fontScale="92500" lnSpcReduction="20000"/>
          </a:bodyPr>
          <a:lstStyle/>
          <a:p>
            <a:pPr>
              <a:buFont typeface="+mj-lt"/>
              <a:buAutoNum type="arabicPeriod"/>
            </a:pPr>
            <a:r>
              <a:rPr lang="en-GB" dirty="0"/>
              <a:t>What might happen if the ball rolls into the pond? → Someone might have to fetch it, or the ducks might play with it.</a:t>
            </a:r>
          </a:p>
          <a:p>
            <a:pPr>
              <a:buFont typeface="+mj-lt"/>
              <a:buAutoNum type="arabicPeriod"/>
            </a:pPr>
            <a:r>
              <a:rPr lang="en-GB" dirty="0"/>
              <a:t>How do you think the children feel? → They feel happy and excited to play outside.</a:t>
            </a:r>
          </a:p>
          <a:p>
            <a:pPr>
              <a:buFont typeface="+mj-lt"/>
              <a:buAutoNum type="arabicPeriod"/>
            </a:pPr>
            <a:r>
              <a:rPr lang="en-GB" dirty="0"/>
              <a:t>What do you think will happen next? → The children will take turns on the swings or play tag.</a:t>
            </a:r>
          </a:p>
          <a:p>
            <a:pPr>
              <a:buFont typeface="+mj-lt"/>
              <a:buAutoNum type="arabicPeriod"/>
            </a:pPr>
            <a:r>
              <a:rPr lang="en-GB" dirty="0"/>
              <a:t>What could the family eat for their picnic? → Sandwiches, fruit, crisps, and juice.</a:t>
            </a:r>
          </a:p>
          <a:p>
            <a:pPr>
              <a:buFont typeface="+mj-lt"/>
              <a:buAutoNum type="arabicPeriod"/>
            </a:pPr>
            <a:r>
              <a:rPr lang="en-GB" dirty="0"/>
              <a:t>Why is the child holding a leash for the dog? → To keep the dog safe and prevent it from running away.</a:t>
            </a:r>
          </a:p>
          <a:p>
            <a:pPr>
              <a:buFont typeface="+mj-lt"/>
              <a:buAutoNum type="arabicPeriod"/>
            </a:pPr>
            <a:r>
              <a:rPr lang="en-GB" dirty="0"/>
              <a:t>How do you think the playground was made? → Builders used materials like wood and metal to create the swings and slides.</a:t>
            </a:r>
          </a:p>
          <a:p>
            <a:pPr marL="0" indent="0">
              <a:buNone/>
            </a:pPr>
            <a:endParaRPr lang="en-US" dirty="0"/>
          </a:p>
        </p:txBody>
      </p:sp>
    </p:spTree>
    <p:extLst>
      <p:ext uri="{BB962C8B-B14F-4D97-AF65-F5344CB8AC3E}">
        <p14:creationId xmlns:p14="http://schemas.microsoft.com/office/powerpoint/2010/main" val="14738260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944A66-357C-00A8-4ABC-8E0C7D65A246}"/>
              </a:ext>
            </a:extLst>
          </p:cNvPr>
          <p:cNvSpPr>
            <a:spLocks noGrp="1"/>
          </p:cNvSpPr>
          <p:nvPr>
            <p:ph type="title"/>
          </p:nvPr>
        </p:nvSpPr>
        <p:spPr/>
        <p:txBody>
          <a:bodyPr/>
          <a:lstStyle/>
          <a:p>
            <a:r>
              <a:rPr lang="en-GB" b="1" dirty="0"/>
              <a:t>Level 4 (Reasoning &amp; Problem-Solving)</a:t>
            </a:r>
            <a:endParaRPr lang="en-US" dirty="0"/>
          </a:p>
        </p:txBody>
      </p:sp>
      <p:sp>
        <p:nvSpPr>
          <p:cNvPr id="3" name="Content Placeholder 2">
            <a:extLst>
              <a:ext uri="{FF2B5EF4-FFF2-40B4-BE49-F238E27FC236}">
                <a16:creationId xmlns:a16="http://schemas.microsoft.com/office/drawing/2014/main" id="{9F6A47A7-A69E-4D26-413D-442674317E68}"/>
              </a:ext>
            </a:extLst>
          </p:cNvPr>
          <p:cNvSpPr>
            <a:spLocks noGrp="1"/>
          </p:cNvSpPr>
          <p:nvPr>
            <p:ph idx="1"/>
          </p:nvPr>
        </p:nvSpPr>
        <p:spPr/>
        <p:txBody>
          <a:bodyPr>
            <a:normAutofit fontScale="92500" lnSpcReduction="10000"/>
          </a:bodyPr>
          <a:lstStyle/>
          <a:p>
            <a:pPr>
              <a:buFont typeface="+mj-lt"/>
              <a:buAutoNum type="arabicPeriod"/>
            </a:pPr>
            <a:r>
              <a:rPr lang="en-GB" dirty="0"/>
              <a:t>Why do people go to the park? → To play, relax, and enjoy nature.</a:t>
            </a:r>
          </a:p>
          <a:p>
            <a:pPr>
              <a:buFont typeface="+mj-lt"/>
              <a:buAutoNum type="arabicPeriod"/>
            </a:pPr>
            <a:r>
              <a:rPr lang="en-GB" dirty="0"/>
              <a:t>What would happen if someone forgot their picnic basket? → They might have to go home or buy food from a shop.</a:t>
            </a:r>
          </a:p>
          <a:p>
            <a:pPr>
              <a:buFont typeface="+mj-lt"/>
              <a:buAutoNum type="arabicPeriod"/>
            </a:pPr>
            <a:r>
              <a:rPr lang="en-GB" dirty="0"/>
              <a:t>Why is it important to keep the park clean? → So everyone can enjoy it and to protect animals from litter.</a:t>
            </a:r>
          </a:p>
          <a:p>
            <a:pPr>
              <a:buFont typeface="+mj-lt"/>
              <a:buAutoNum type="arabicPeriod"/>
            </a:pPr>
            <a:r>
              <a:rPr lang="en-GB" dirty="0"/>
              <a:t>What could you do if the swing was broken? → Tell an adult or park staff so they can fix it.</a:t>
            </a:r>
          </a:p>
          <a:p>
            <a:pPr>
              <a:buFont typeface="+mj-lt"/>
              <a:buAutoNum type="arabicPeriod"/>
            </a:pPr>
            <a:r>
              <a:rPr lang="en-GB" dirty="0"/>
              <a:t>Why do ducks swim in the pond? → Because they live in the water and find food there.</a:t>
            </a:r>
          </a:p>
          <a:p>
            <a:pPr>
              <a:buFont typeface="+mj-lt"/>
              <a:buAutoNum type="arabicPeriod"/>
            </a:pPr>
            <a:r>
              <a:rPr lang="en-GB" dirty="0"/>
              <a:t>How could you make the playground safer? → Check for broken equipment and make sure children take turns playing.</a:t>
            </a:r>
          </a:p>
          <a:p>
            <a:pPr marL="0" indent="0">
              <a:buNone/>
            </a:pPr>
            <a:endParaRPr lang="en-US" dirty="0"/>
          </a:p>
        </p:txBody>
      </p:sp>
    </p:spTree>
    <p:extLst>
      <p:ext uri="{BB962C8B-B14F-4D97-AF65-F5344CB8AC3E}">
        <p14:creationId xmlns:p14="http://schemas.microsoft.com/office/powerpoint/2010/main" val="1658613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a:extLst>
              <a:ext uri="{FF2B5EF4-FFF2-40B4-BE49-F238E27FC236}">
                <a16:creationId xmlns:a16="http://schemas.microsoft.com/office/drawing/2014/main" id="{F35BA15C-F7FA-5E46-C02C-59E1BD52624C}"/>
              </a:ext>
            </a:extLst>
          </p:cNvPr>
          <p:cNvPicPr>
            <a:picLocks noChangeAspect="1"/>
          </p:cNvPicPr>
          <p:nvPr/>
        </p:nvPicPr>
        <p:blipFill>
          <a:blip r:embed="rId2"/>
          <a:srcRect t="11820" b="31941"/>
          <a:stretch/>
        </p:blipFill>
        <p:spPr>
          <a:xfrm>
            <a:off x="20" y="1282"/>
            <a:ext cx="12191980" cy="6856718"/>
          </a:xfrm>
          <a:prstGeom prst="rect">
            <a:avLst/>
          </a:prstGeom>
        </p:spPr>
      </p:pic>
    </p:spTree>
    <p:extLst>
      <p:ext uri="{BB962C8B-B14F-4D97-AF65-F5344CB8AC3E}">
        <p14:creationId xmlns:p14="http://schemas.microsoft.com/office/powerpoint/2010/main" val="5005425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ADC18F-E5EB-CA97-C0DE-37270EC9C341}"/>
              </a:ext>
            </a:extLst>
          </p:cNvPr>
          <p:cNvSpPr>
            <a:spLocks noGrp="1"/>
          </p:cNvSpPr>
          <p:nvPr>
            <p:ph type="title"/>
          </p:nvPr>
        </p:nvSpPr>
        <p:spPr/>
        <p:txBody>
          <a:bodyPr/>
          <a:lstStyle/>
          <a:p>
            <a:r>
              <a:rPr lang="en-GB" b="1" i="0" u="none" strike="noStrike" dirty="0">
                <a:solidFill>
                  <a:srgbClr val="000000"/>
                </a:solidFill>
                <a:effectLst/>
              </a:rPr>
              <a:t>Level 1 (Naming/Pointing)</a:t>
            </a:r>
            <a:endParaRPr lang="en-US" dirty="0"/>
          </a:p>
        </p:txBody>
      </p:sp>
      <p:sp>
        <p:nvSpPr>
          <p:cNvPr id="3" name="Content Placeholder 2">
            <a:extLst>
              <a:ext uri="{FF2B5EF4-FFF2-40B4-BE49-F238E27FC236}">
                <a16:creationId xmlns:a16="http://schemas.microsoft.com/office/drawing/2014/main" id="{B6AE3365-5667-77DE-AD21-9B8AD5F9442F}"/>
              </a:ext>
            </a:extLst>
          </p:cNvPr>
          <p:cNvSpPr>
            <a:spLocks noGrp="1"/>
          </p:cNvSpPr>
          <p:nvPr>
            <p:ph idx="1"/>
          </p:nvPr>
        </p:nvSpPr>
        <p:spPr/>
        <p:txBody>
          <a:bodyPr/>
          <a:lstStyle/>
          <a:p>
            <a:pPr marL="914400" lvl="1" indent="-457200" algn="l">
              <a:buFont typeface="+mj-lt"/>
              <a:buAutoNum type="arabicPeriod"/>
            </a:pPr>
            <a:r>
              <a:rPr lang="en-GB" b="0" i="0" u="none" strike="noStrike" dirty="0">
                <a:solidFill>
                  <a:srgbClr val="000000"/>
                </a:solidFill>
                <a:effectLst/>
              </a:rPr>
              <a:t>What is this? (Pointing to a cake) → A cake.</a:t>
            </a:r>
          </a:p>
          <a:p>
            <a:pPr marL="914400" lvl="1" indent="-457200" algn="l">
              <a:buFont typeface="+mj-lt"/>
              <a:buAutoNum type="arabicPeriod"/>
            </a:pPr>
            <a:r>
              <a:rPr lang="en-GB" b="0" i="0" u="none" strike="noStrike" dirty="0">
                <a:solidFill>
                  <a:srgbClr val="000000"/>
                </a:solidFill>
                <a:effectLst/>
              </a:rPr>
              <a:t>Where are the balloons? → Floating above the table.</a:t>
            </a:r>
          </a:p>
          <a:p>
            <a:pPr marL="914400" lvl="1" indent="-457200" algn="l">
              <a:buFont typeface="+mj-lt"/>
              <a:buAutoNum type="arabicPeriod"/>
            </a:pPr>
            <a:r>
              <a:rPr lang="en-GB" b="0" i="0" u="none" strike="noStrike" dirty="0">
                <a:solidFill>
                  <a:srgbClr val="000000"/>
                </a:solidFill>
                <a:effectLst/>
              </a:rPr>
              <a:t>Who is wearing a party hat? → The birthday child/friends.</a:t>
            </a:r>
          </a:p>
          <a:p>
            <a:pPr marL="914400" lvl="1" indent="-457200" algn="l">
              <a:buFont typeface="+mj-lt"/>
              <a:buAutoNum type="arabicPeriod"/>
            </a:pPr>
            <a:r>
              <a:rPr lang="en-GB" b="0" i="0" u="none" strike="noStrike" dirty="0">
                <a:solidFill>
                  <a:srgbClr val="000000"/>
                </a:solidFill>
                <a:effectLst/>
              </a:rPr>
              <a:t>What </a:t>
            </a:r>
            <a:r>
              <a:rPr lang="en-GB" b="0" i="0" u="none" strike="noStrike" dirty="0" err="1">
                <a:solidFill>
                  <a:srgbClr val="000000"/>
                </a:solidFill>
                <a:effectLst/>
              </a:rPr>
              <a:t>color</a:t>
            </a:r>
            <a:r>
              <a:rPr lang="en-GB" b="0" i="0" u="none" strike="noStrike" dirty="0">
                <a:solidFill>
                  <a:srgbClr val="000000"/>
                </a:solidFill>
                <a:effectLst/>
              </a:rPr>
              <a:t> is the birthday cake? → Pink, blue, yellow, etc. (depending on the image).</a:t>
            </a:r>
          </a:p>
          <a:p>
            <a:pPr marL="914400" lvl="1" indent="-457200" algn="l">
              <a:buFont typeface="+mj-lt"/>
              <a:buAutoNum type="arabicPeriod"/>
            </a:pPr>
            <a:r>
              <a:rPr lang="en-GB" b="0" i="0" u="none" strike="noStrike" dirty="0">
                <a:solidFill>
                  <a:srgbClr val="000000"/>
                </a:solidFill>
                <a:effectLst/>
              </a:rPr>
              <a:t>Show me the candles. → (Child points to the candles on the cake.)</a:t>
            </a:r>
          </a:p>
          <a:p>
            <a:pPr marL="914400" lvl="1" indent="-457200" algn="l">
              <a:buFont typeface="+mj-lt"/>
              <a:buAutoNum type="arabicPeriod"/>
            </a:pPr>
            <a:r>
              <a:rPr lang="en-GB" b="0" i="0" u="none" strike="noStrike" dirty="0">
                <a:solidFill>
                  <a:srgbClr val="000000"/>
                </a:solidFill>
                <a:effectLst/>
              </a:rPr>
              <a:t>Where are the presents? → On the table.</a:t>
            </a:r>
            <a:br>
              <a:rPr lang="en-GB" dirty="0"/>
            </a:br>
            <a:endParaRPr lang="en-US" dirty="0"/>
          </a:p>
        </p:txBody>
      </p:sp>
    </p:spTree>
    <p:extLst>
      <p:ext uri="{BB962C8B-B14F-4D97-AF65-F5344CB8AC3E}">
        <p14:creationId xmlns:p14="http://schemas.microsoft.com/office/powerpoint/2010/main" val="41813196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C83765-F62C-96DD-7D3F-074A457622E6}"/>
              </a:ext>
            </a:extLst>
          </p:cNvPr>
          <p:cNvSpPr>
            <a:spLocks noGrp="1"/>
          </p:cNvSpPr>
          <p:nvPr>
            <p:ph type="title"/>
          </p:nvPr>
        </p:nvSpPr>
        <p:spPr/>
        <p:txBody>
          <a:bodyPr/>
          <a:lstStyle/>
          <a:p>
            <a:r>
              <a:rPr lang="en-GB" b="1" dirty="0"/>
              <a:t>Level 2 (Describing)</a:t>
            </a:r>
            <a:endParaRPr lang="en-US" dirty="0"/>
          </a:p>
        </p:txBody>
      </p:sp>
      <p:sp>
        <p:nvSpPr>
          <p:cNvPr id="3" name="Content Placeholder 2">
            <a:extLst>
              <a:ext uri="{FF2B5EF4-FFF2-40B4-BE49-F238E27FC236}">
                <a16:creationId xmlns:a16="http://schemas.microsoft.com/office/drawing/2014/main" id="{F7BE0601-E344-C1E8-6DDF-FFC807006959}"/>
              </a:ext>
            </a:extLst>
          </p:cNvPr>
          <p:cNvSpPr>
            <a:spLocks noGrp="1"/>
          </p:cNvSpPr>
          <p:nvPr>
            <p:ph idx="1"/>
          </p:nvPr>
        </p:nvSpPr>
        <p:spPr/>
        <p:txBody>
          <a:bodyPr>
            <a:normAutofit lnSpcReduction="10000"/>
          </a:bodyPr>
          <a:lstStyle/>
          <a:p>
            <a:pPr marL="514350" indent="-514350">
              <a:buFont typeface="+mj-lt"/>
              <a:buAutoNum type="arabicPeriod"/>
            </a:pPr>
            <a:r>
              <a:rPr lang="en-GB" dirty="0"/>
              <a:t>What is the birthday child doing? → Blowing out the candles.</a:t>
            </a:r>
          </a:p>
          <a:p>
            <a:pPr>
              <a:buFont typeface="+mj-lt"/>
              <a:buAutoNum type="arabicPeriod"/>
            </a:pPr>
            <a:r>
              <a:rPr lang="en-GB" dirty="0"/>
              <a:t>How does the cake taste? → Sweet, soft, and delicious.</a:t>
            </a:r>
          </a:p>
          <a:p>
            <a:pPr>
              <a:buFont typeface="+mj-lt"/>
              <a:buAutoNum type="arabicPeriod"/>
            </a:pPr>
            <a:r>
              <a:rPr lang="en-GB" dirty="0"/>
              <a:t>What do people do at a birthday party? → Eat cake, play games, open presents.</a:t>
            </a:r>
          </a:p>
          <a:p>
            <a:pPr>
              <a:buFont typeface="+mj-lt"/>
              <a:buAutoNum type="arabicPeriod"/>
            </a:pPr>
            <a:r>
              <a:rPr lang="en-GB" dirty="0"/>
              <a:t>Describe the balloons. → They are </a:t>
            </a:r>
            <a:r>
              <a:rPr lang="en-GB" dirty="0" err="1"/>
              <a:t>colorful</a:t>
            </a:r>
            <a:r>
              <a:rPr lang="en-GB" dirty="0"/>
              <a:t>, floating, and tied with strings.</a:t>
            </a:r>
          </a:p>
          <a:p>
            <a:pPr>
              <a:buFont typeface="+mj-lt"/>
              <a:buAutoNum type="arabicPeriod"/>
            </a:pPr>
            <a:r>
              <a:rPr lang="en-GB" dirty="0"/>
              <a:t>What is on the birthday table? → Cake, presents, plates, drinks, and snacks.</a:t>
            </a:r>
          </a:p>
          <a:p>
            <a:pPr>
              <a:buFont typeface="+mj-lt"/>
              <a:buAutoNum type="arabicPeriod"/>
            </a:pPr>
            <a:r>
              <a:rPr lang="en-GB" dirty="0"/>
              <a:t>What do children wear at parties? → Party hats, fancy clothes, and sometimes costumes.</a:t>
            </a:r>
          </a:p>
          <a:p>
            <a:pPr marL="0" indent="0">
              <a:buNone/>
            </a:pPr>
            <a:endParaRPr lang="en-US" dirty="0"/>
          </a:p>
        </p:txBody>
      </p:sp>
    </p:spTree>
    <p:extLst>
      <p:ext uri="{BB962C8B-B14F-4D97-AF65-F5344CB8AC3E}">
        <p14:creationId xmlns:p14="http://schemas.microsoft.com/office/powerpoint/2010/main" val="21797604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82F67F-F5FC-DB35-2C0C-1E0E62C1E19E}"/>
              </a:ext>
            </a:extLst>
          </p:cNvPr>
          <p:cNvSpPr>
            <a:spLocks noGrp="1"/>
          </p:cNvSpPr>
          <p:nvPr>
            <p:ph type="title"/>
          </p:nvPr>
        </p:nvSpPr>
        <p:spPr/>
        <p:txBody>
          <a:bodyPr/>
          <a:lstStyle/>
          <a:p>
            <a:r>
              <a:rPr lang="en-GB" b="1" dirty="0"/>
              <a:t>Level 3 (Storytelling &amp; Predicting)</a:t>
            </a:r>
            <a:endParaRPr lang="en-US" dirty="0"/>
          </a:p>
        </p:txBody>
      </p:sp>
      <p:sp>
        <p:nvSpPr>
          <p:cNvPr id="3" name="Content Placeholder 2">
            <a:extLst>
              <a:ext uri="{FF2B5EF4-FFF2-40B4-BE49-F238E27FC236}">
                <a16:creationId xmlns:a16="http://schemas.microsoft.com/office/drawing/2014/main" id="{B3B69204-A884-03A9-40DD-82277932EFCD}"/>
              </a:ext>
            </a:extLst>
          </p:cNvPr>
          <p:cNvSpPr>
            <a:spLocks noGrp="1"/>
          </p:cNvSpPr>
          <p:nvPr>
            <p:ph idx="1"/>
          </p:nvPr>
        </p:nvSpPr>
        <p:spPr/>
        <p:txBody>
          <a:bodyPr>
            <a:normAutofit fontScale="92500"/>
          </a:bodyPr>
          <a:lstStyle/>
          <a:p>
            <a:pPr>
              <a:buFont typeface="+mj-lt"/>
              <a:buAutoNum type="arabicPeriod"/>
            </a:pPr>
            <a:r>
              <a:rPr lang="en-GB" dirty="0"/>
              <a:t>What might happen after the candles are blown out? → The child will cut the cake and share it.</a:t>
            </a:r>
          </a:p>
          <a:p>
            <a:pPr>
              <a:buFont typeface="+mj-lt"/>
              <a:buAutoNum type="arabicPeriod"/>
            </a:pPr>
            <a:r>
              <a:rPr lang="en-GB" dirty="0"/>
              <a:t>How do you think the birthday child feels? → Happy, excited, and surprised.</a:t>
            </a:r>
          </a:p>
          <a:p>
            <a:pPr>
              <a:buFont typeface="+mj-lt"/>
              <a:buAutoNum type="arabicPeriod"/>
            </a:pPr>
            <a:r>
              <a:rPr lang="en-GB" dirty="0"/>
              <a:t>What do you think will happen next? → The children will play games or open presents.</a:t>
            </a:r>
          </a:p>
          <a:p>
            <a:pPr>
              <a:buFont typeface="+mj-lt"/>
              <a:buAutoNum type="arabicPeriod"/>
            </a:pPr>
            <a:r>
              <a:rPr lang="en-GB" dirty="0"/>
              <a:t>What could be inside the presents? → Toys, books, clothes, or surprises.</a:t>
            </a:r>
          </a:p>
          <a:p>
            <a:pPr>
              <a:buFont typeface="+mj-lt"/>
              <a:buAutoNum type="arabicPeriod"/>
            </a:pPr>
            <a:r>
              <a:rPr lang="en-GB" dirty="0"/>
              <a:t>Why are the children smiling? → Because they are having fun.</a:t>
            </a:r>
          </a:p>
          <a:p>
            <a:pPr>
              <a:buFont typeface="+mj-lt"/>
              <a:buAutoNum type="arabicPeriod"/>
            </a:pPr>
            <a:r>
              <a:rPr lang="en-GB" dirty="0"/>
              <a:t>How do you think the party was planned? → The parents decorated, made food, and invited friends.</a:t>
            </a:r>
          </a:p>
          <a:p>
            <a:pPr marL="0" indent="0">
              <a:buNone/>
            </a:pPr>
            <a:endParaRPr lang="en-US" dirty="0"/>
          </a:p>
        </p:txBody>
      </p:sp>
    </p:spTree>
    <p:extLst>
      <p:ext uri="{BB962C8B-B14F-4D97-AF65-F5344CB8AC3E}">
        <p14:creationId xmlns:p14="http://schemas.microsoft.com/office/powerpoint/2010/main" val="27710496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5BCE43-6000-536C-424F-93A4B213C25F}"/>
              </a:ext>
            </a:extLst>
          </p:cNvPr>
          <p:cNvSpPr>
            <a:spLocks noGrp="1"/>
          </p:cNvSpPr>
          <p:nvPr>
            <p:ph type="title"/>
          </p:nvPr>
        </p:nvSpPr>
        <p:spPr/>
        <p:txBody>
          <a:bodyPr/>
          <a:lstStyle/>
          <a:p>
            <a:r>
              <a:rPr lang="en-GB" b="1" dirty="0"/>
              <a:t>Level 4 (Reasoning &amp; Problem-Solving)</a:t>
            </a:r>
            <a:endParaRPr lang="en-US" dirty="0"/>
          </a:p>
        </p:txBody>
      </p:sp>
      <p:sp>
        <p:nvSpPr>
          <p:cNvPr id="3" name="Content Placeholder 2">
            <a:extLst>
              <a:ext uri="{FF2B5EF4-FFF2-40B4-BE49-F238E27FC236}">
                <a16:creationId xmlns:a16="http://schemas.microsoft.com/office/drawing/2014/main" id="{13F6F7FA-C0F3-6198-E868-E26C0FA2E2B5}"/>
              </a:ext>
            </a:extLst>
          </p:cNvPr>
          <p:cNvSpPr>
            <a:spLocks noGrp="1"/>
          </p:cNvSpPr>
          <p:nvPr>
            <p:ph idx="1"/>
          </p:nvPr>
        </p:nvSpPr>
        <p:spPr/>
        <p:txBody>
          <a:bodyPr>
            <a:normAutofit fontScale="92500" lnSpcReduction="20000"/>
          </a:bodyPr>
          <a:lstStyle/>
          <a:p>
            <a:pPr marL="0" indent="0">
              <a:buNone/>
            </a:pPr>
            <a:endParaRPr lang="en-GB" dirty="0"/>
          </a:p>
          <a:p>
            <a:pPr>
              <a:buFont typeface="+mj-lt"/>
              <a:buAutoNum type="arabicPeriod"/>
            </a:pPr>
            <a:r>
              <a:rPr lang="en-GB" dirty="0"/>
              <a:t>Why do we celebrate birthdays? → To mark another year of life and spend time with loved ones.</a:t>
            </a:r>
          </a:p>
          <a:p>
            <a:pPr>
              <a:buFont typeface="+mj-lt"/>
              <a:buAutoNum type="arabicPeriod"/>
            </a:pPr>
            <a:r>
              <a:rPr lang="en-GB" dirty="0"/>
              <a:t>What would happen if there was no cake? → The children might feel disappointed, but they could eat other treats.</a:t>
            </a:r>
          </a:p>
          <a:p>
            <a:pPr>
              <a:buFont typeface="+mj-lt"/>
              <a:buAutoNum type="arabicPeriod"/>
            </a:pPr>
            <a:r>
              <a:rPr lang="en-GB" dirty="0"/>
              <a:t>Why do we blow out candles? → It is a tradition to make a wish.</a:t>
            </a:r>
          </a:p>
          <a:p>
            <a:pPr>
              <a:buFont typeface="+mj-lt"/>
              <a:buAutoNum type="arabicPeriod"/>
            </a:pPr>
            <a:r>
              <a:rPr lang="en-GB" dirty="0"/>
              <a:t>What could you do if a balloon popped? → Get a new one or continue the party.</a:t>
            </a:r>
          </a:p>
          <a:p>
            <a:pPr>
              <a:buFont typeface="+mj-lt"/>
              <a:buAutoNum type="arabicPeriod"/>
            </a:pPr>
            <a:r>
              <a:rPr lang="en-GB" dirty="0"/>
              <a:t>Why do people give presents at birthdays? → To show love and make the birthday person happy.</a:t>
            </a:r>
          </a:p>
          <a:p>
            <a:pPr>
              <a:buFont typeface="+mj-lt"/>
              <a:buAutoNum type="arabicPeriod"/>
            </a:pPr>
            <a:r>
              <a:rPr lang="en-GB" dirty="0"/>
              <a:t>How could you make the party more fun? → Play games, have music, and invite more friends.</a:t>
            </a:r>
          </a:p>
          <a:p>
            <a:pPr marL="0" indent="0">
              <a:buNone/>
            </a:pPr>
            <a:endParaRPr lang="en-US" dirty="0"/>
          </a:p>
        </p:txBody>
      </p:sp>
    </p:spTree>
    <p:extLst>
      <p:ext uri="{BB962C8B-B14F-4D97-AF65-F5344CB8AC3E}">
        <p14:creationId xmlns:p14="http://schemas.microsoft.com/office/powerpoint/2010/main" val="31709077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Picture 5">
            <a:extLst>
              <a:ext uri="{FF2B5EF4-FFF2-40B4-BE49-F238E27FC236}">
                <a16:creationId xmlns:a16="http://schemas.microsoft.com/office/drawing/2014/main" id="{3018ECA0-A8F2-5AF7-451F-84A8CD2EC9CB}"/>
              </a:ext>
            </a:extLst>
          </p:cNvPr>
          <p:cNvPicPr>
            <a:picLocks noChangeAspect="1"/>
          </p:cNvPicPr>
          <p:nvPr/>
        </p:nvPicPr>
        <p:blipFill>
          <a:blip r:embed="rId2"/>
          <a:srcRect t="19163" b="24598"/>
          <a:stretch/>
        </p:blipFill>
        <p:spPr>
          <a:xfrm>
            <a:off x="20" y="1282"/>
            <a:ext cx="12191980" cy="6856718"/>
          </a:xfrm>
          <a:prstGeom prst="rect">
            <a:avLst/>
          </a:prstGeom>
        </p:spPr>
      </p:pic>
    </p:spTree>
    <p:extLst>
      <p:ext uri="{BB962C8B-B14F-4D97-AF65-F5344CB8AC3E}">
        <p14:creationId xmlns:p14="http://schemas.microsoft.com/office/powerpoint/2010/main" val="21952381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19CFA8-A7FB-B680-97D5-4FE76720EA04}"/>
              </a:ext>
            </a:extLst>
          </p:cNvPr>
          <p:cNvSpPr>
            <a:spLocks noGrp="1"/>
          </p:cNvSpPr>
          <p:nvPr>
            <p:ph type="title"/>
          </p:nvPr>
        </p:nvSpPr>
        <p:spPr>
          <a:xfrm>
            <a:off x="498764" y="18255"/>
            <a:ext cx="10855036" cy="1325563"/>
          </a:xfrm>
        </p:spPr>
        <p:txBody>
          <a:bodyPr/>
          <a:lstStyle/>
          <a:p>
            <a:pPr algn="ctr"/>
            <a:r>
              <a:rPr lang="en-US" dirty="0"/>
              <a:t>Credits and terms of use</a:t>
            </a:r>
          </a:p>
        </p:txBody>
      </p:sp>
      <p:sp>
        <p:nvSpPr>
          <p:cNvPr id="3" name="Content Placeholder 2">
            <a:extLst>
              <a:ext uri="{FF2B5EF4-FFF2-40B4-BE49-F238E27FC236}">
                <a16:creationId xmlns:a16="http://schemas.microsoft.com/office/drawing/2014/main" id="{224CDE2C-6CBA-DA8A-F4DB-FED2EF533210}"/>
              </a:ext>
            </a:extLst>
          </p:cNvPr>
          <p:cNvSpPr>
            <a:spLocks noGrp="1"/>
          </p:cNvSpPr>
          <p:nvPr>
            <p:ph idx="1"/>
          </p:nvPr>
        </p:nvSpPr>
        <p:spPr>
          <a:xfrm>
            <a:off x="325582" y="1343818"/>
            <a:ext cx="11539584" cy="4902345"/>
          </a:xfrm>
        </p:spPr>
        <p:txBody>
          <a:bodyPr>
            <a:normAutofit fontScale="47500" lnSpcReduction="20000"/>
          </a:bodyPr>
          <a:lstStyle/>
          <a:p>
            <a:pPr marL="0" indent="0" algn="l">
              <a:buNone/>
            </a:pPr>
            <a:r>
              <a:rPr lang="en-GB" sz="2800" b="1" i="0" u="none" strike="noStrike" dirty="0">
                <a:solidFill>
                  <a:srgbClr val="000000"/>
                </a:solidFill>
                <a:effectLst/>
                <a:latin typeface="+mj-lt"/>
              </a:rPr>
              <a:t>Thank You for Using This Resource!</a:t>
            </a:r>
          </a:p>
          <a:p>
            <a:pPr marL="0" indent="0" algn="l">
              <a:buNone/>
            </a:pPr>
            <a:r>
              <a:rPr lang="en-GB" sz="2800" b="0" i="0" u="none" strike="noStrike" dirty="0">
                <a:solidFill>
                  <a:srgbClr val="000000"/>
                </a:solidFill>
                <a:effectLst/>
                <a:latin typeface="+mj-lt"/>
              </a:rPr>
              <a:t>This interactive PowerPoint was created to support speech and language development by teaching the concepts of </a:t>
            </a:r>
            <a:r>
              <a:rPr lang="en-GB" sz="2800" b="1" i="0" u="none" strike="noStrike" dirty="0">
                <a:solidFill>
                  <a:srgbClr val="000000"/>
                </a:solidFill>
                <a:effectLst/>
                <a:latin typeface="+mj-lt"/>
              </a:rPr>
              <a:t>before and after</a:t>
            </a:r>
            <a:r>
              <a:rPr lang="en-GB" sz="2800" b="0" i="0" u="none" strike="noStrike" dirty="0">
                <a:solidFill>
                  <a:srgbClr val="000000"/>
                </a:solidFill>
                <a:effectLst/>
                <a:latin typeface="+mj-lt"/>
              </a:rPr>
              <a:t> in a fun and engaging way. It is designed for </a:t>
            </a:r>
            <a:r>
              <a:rPr lang="en-GB" sz="2800" i="0" u="none" strike="noStrike" dirty="0">
                <a:solidFill>
                  <a:srgbClr val="000000"/>
                </a:solidFill>
                <a:effectLst/>
                <a:latin typeface="+mj-lt"/>
              </a:rPr>
              <a:t>speech and language therapists, educators, and parents </a:t>
            </a:r>
            <a:r>
              <a:rPr lang="en-GB" sz="2800" b="0" i="0" u="none" strike="noStrike" dirty="0">
                <a:solidFill>
                  <a:srgbClr val="000000"/>
                </a:solidFill>
                <a:effectLst/>
                <a:latin typeface="+mj-lt"/>
              </a:rPr>
              <a:t>working with young children.</a:t>
            </a:r>
          </a:p>
          <a:p>
            <a:pPr algn="l"/>
            <a:endParaRPr lang="en-GB" sz="2800" b="1" i="0" u="none" strike="noStrike" dirty="0">
              <a:solidFill>
                <a:srgbClr val="000000"/>
              </a:solidFill>
              <a:effectLst/>
              <a:latin typeface="+mj-lt"/>
            </a:endParaRPr>
          </a:p>
          <a:p>
            <a:pPr marL="0" indent="0" algn="l">
              <a:buNone/>
            </a:pPr>
            <a:r>
              <a:rPr lang="en-GB" sz="2800" b="1" i="0" u="none" strike="noStrike" dirty="0">
                <a:solidFill>
                  <a:srgbClr val="000000"/>
                </a:solidFill>
                <a:effectLst/>
                <a:latin typeface="+mj-lt"/>
              </a:rPr>
              <a:t>Terms of Use</a:t>
            </a:r>
          </a:p>
          <a:p>
            <a:pPr marL="0" indent="0" algn="l">
              <a:buNone/>
            </a:pPr>
            <a:r>
              <a:rPr lang="en-GB" sz="2800" b="0" i="0" u="none" strike="noStrike" dirty="0">
                <a:solidFill>
                  <a:srgbClr val="000000"/>
                </a:solidFill>
                <a:effectLst/>
                <a:latin typeface="+mj-lt"/>
              </a:rPr>
              <a:t>By downloading and using this resource, you agree to the following terms:</a:t>
            </a:r>
          </a:p>
          <a:p>
            <a:pPr marL="0" indent="0" algn="l">
              <a:buNone/>
            </a:pPr>
            <a:r>
              <a:rPr lang="en-GB" sz="2800" b="0" i="0" u="none" strike="noStrike" dirty="0">
                <a:solidFill>
                  <a:srgbClr val="000000"/>
                </a:solidFill>
                <a:effectLst/>
                <a:latin typeface="+mj-lt"/>
              </a:rPr>
              <a:t>✅ </a:t>
            </a:r>
            <a:r>
              <a:rPr lang="en-GB" sz="2800" b="1" i="0" u="none" strike="noStrike" dirty="0">
                <a:solidFill>
                  <a:srgbClr val="000000"/>
                </a:solidFill>
                <a:effectLst/>
                <a:latin typeface="+mj-lt"/>
              </a:rPr>
              <a:t>Personal &amp; Professional Use</a:t>
            </a:r>
            <a:r>
              <a:rPr lang="en-GB" sz="2800" b="0" i="0" u="none" strike="noStrike" dirty="0">
                <a:solidFill>
                  <a:srgbClr val="000000"/>
                </a:solidFill>
                <a:effectLst/>
                <a:latin typeface="+mj-lt"/>
              </a:rPr>
              <a:t> – This resource is intended for </a:t>
            </a:r>
            <a:r>
              <a:rPr lang="en-GB" sz="2800" i="0" u="none" strike="noStrike" dirty="0">
                <a:solidFill>
                  <a:srgbClr val="000000"/>
                </a:solidFill>
                <a:effectLst/>
                <a:latin typeface="+mj-lt"/>
              </a:rPr>
              <a:t>personal, educational, and therapeutic use only.</a:t>
            </a:r>
            <a:r>
              <a:rPr lang="en-GB" sz="2800" b="0" i="0" u="none" strike="noStrike" dirty="0">
                <a:solidFill>
                  <a:srgbClr val="000000"/>
                </a:solidFill>
                <a:effectLst/>
                <a:latin typeface="+mj-lt"/>
              </a:rPr>
              <a:t> You may use it in therapy sessions, classrooms, and home settings.</a:t>
            </a:r>
          </a:p>
          <a:p>
            <a:pPr marL="0" indent="0" algn="l">
              <a:buNone/>
            </a:pPr>
            <a:r>
              <a:rPr lang="en-GB" sz="2800" b="0" i="0" u="none" strike="noStrike" dirty="0">
                <a:solidFill>
                  <a:srgbClr val="000000"/>
                </a:solidFill>
                <a:effectLst/>
                <a:latin typeface="+mj-lt"/>
              </a:rPr>
              <a:t>✅ </a:t>
            </a:r>
            <a:r>
              <a:rPr lang="en-GB" sz="2800" b="1" i="0" u="none" strike="noStrike" dirty="0">
                <a:solidFill>
                  <a:srgbClr val="000000"/>
                </a:solidFill>
                <a:effectLst/>
                <a:latin typeface="+mj-lt"/>
              </a:rPr>
              <a:t>Modification for Personal Use</a:t>
            </a:r>
            <a:r>
              <a:rPr lang="en-GB" sz="2800" b="0" i="0" u="none" strike="noStrike" dirty="0">
                <a:solidFill>
                  <a:srgbClr val="000000"/>
                </a:solidFill>
                <a:effectLst/>
                <a:latin typeface="+mj-lt"/>
              </a:rPr>
              <a:t> – You may adapt this resource </a:t>
            </a:r>
            <a:r>
              <a:rPr lang="en-GB" sz="2800" i="0" u="none" strike="noStrike" dirty="0">
                <a:solidFill>
                  <a:srgbClr val="000000"/>
                </a:solidFill>
                <a:effectLst/>
                <a:latin typeface="+mj-lt"/>
              </a:rPr>
              <a:t>for your own therapy or teaching sessions, but do not distribute modified versions.</a:t>
            </a:r>
          </a:p>
          <a:p>
            <a:pPr marL="0" indent="0">
              <a:buNone/>
            </a:pPr>
            <a:r>
              <a:rPr lang="en-GB" sz="2800" b="0" i="0" u="none" strike="noStrike" dirty="0">
                <a:solidFill>
                  <a:srgbClr val="000000"/>
                </a:solidFill>
                <a:effectLst/>
                <a:latin typeface="+mj-lt"/>
              </a:rPr>
              <a:t>✅ </a:t>
            </a:r>
            <a:r>
              <a:rPr lang="en-GB" sz="2800" b="1" i="0" u="none" strike="noStrike" dirty="0">
                <a:solidFill>
                  <a:srgbClr val="000000"/>
                </a:solidFill>
                <a:effectLst/>
                <a:latin typeface="+mj-lt"/>
              </a:rPr>
              <a:t>Attribution</a:t>
            </a:r>
            <a:r>
              <a:rPr lang="en-GB" sz="2800" b="0" i="0" u="none" strike="noStrike" dirty="0">
                <a:solidFill>
                  <a:srgbClr val="000000"/>
                </a:solidFill>
                <a:effectLst/>
                <a:latin typeface="+mj-lt"/>
              </a:rPr>
              <a:t> – If sharing elements from this resource (e.g., in a training or blog post), please</a:t>
            </a:r>
            <a:r>
              <a:rPr lang="en-GB" sz="2800" b="1" i="0" u="none" strike="noStrike" dirty="0">
                <a:solidFill>
                  <a:srgbClr val="000000"/>
                </a:solidFill>
                <a:effectLst/>
                <a:latin typeface="+mj-lt"/>
              </a:rPr>
              <a:t> credit the creator appropriately.</a:t>
            </a:r>
          </a:p>
          <a:p>
            <a:pPr marL="0" indent="0" algn="l">
              <a:buNone/>
            </a:pPr>
            <a:r>
              <a:rPr lang="en-GB" sz="2800" b="0" i="0" u="none" strike="noStrike" dirty="0">
                <a:solidFill>
                  <a:srgbClr val="000000"/>
                </a:solidFill>
                <a:effectLst/>
                <a:latin typeface="+mj-lt"/>
              </a:rPr>
              <a:t>🚫 </a:t>
            </a:r>
            <a:r>
              <a:rPr lang="en-GB" sz="2800" b="1" i="0" u="none" strike="noStrike" dirty="0">
                <a:solidFill>
                  <a:srgbClr val="000000"/>
                </a:solidFill>
                <a:effectLst/>
                <a:latin typeface="+mj-lt"/>
              </a:rPr>
              <a:t>No Commercial Use</a:t>
            </a:r>
            <a:r>
              <a:rPr lang="en-GB" sz="2800" b="0" i="0" u="none" strike="noStrike" dirty="0">
                <a:solidFill>
                  <a:srgbClr val="000000"/>
                </a:solidFill>
                <a:effectLst/>
                <a:latin typeface="+mj-lt"/>
              </a:rPr>
              <a:t> – This resource </a:t>
            </a:r>
            <a:r>
              <a:rPr lang="en-GB" sz="2800" i="0" u="none" strike="noStrike" dirty="0">
                <a:solidFill>
                  <a:srgbClr val="000000"/>
                </a:solidFill>
                <a:effectLst/>
                <a:latin typeface="+mj-lt"/>
              </a:rPr>
              <a:t>may not be sold, copied, or distributed for commercial purposes.</a:t>
            </a:r>
          </a:p>
          <a:p>
            <a:pPr marL="0" indent="0" algn="l">
              <a:buNone/>
            </a:pPr>
            <a:r>
              <a:rPr lang="en-GB" sz="2800" b="0" i="0" u="none" strike="noStrike" dirty="0">
                <a:solidFill>
                  <a:srgbClr val="000000"/>
                </a:solidFill>
                <a:effectLst/>
                <a:latin typeface="+mj-lt"/>
              </a:rPr>
              <a:t>🚫 </a:t>
            </a:r>
            <a:r>
              <a:rPr lang="en-GB" sz="2800" b="1" i="0" u="none" strike="noStrike" dirty="0">
                <a:solidFill>
                  <a:srgbClr val="000000"/>
                </a:solidFill>
                <a:effectLst/>
                <a:latin typeface="+mj-lt"/>
              </a:rPr>
              <a:t>No Unauthorized Sharing</a:t>
            </a:r>
            <a:r>
              <a:rPr lang="en-GB" sz="2800" b="0" i="0" u="none" strike="noStrike" dirty="0">
                <a:solidFill>
                  <a:srgbClr val="000000"/>
                </a:solidFill>
                <a:effectLst/>
                <a:latin typeface="+mj-lt"/>
              </a:rPr>
              <a:t> – Please </a:t>
            </a:r>
            <a:r>
              <a:rPr lang="en-GB" sz="2800" i="0" u="none" strike="noStrike" dirty="0">
                <a:solidFill>
                  <a:srgbClr val="000000"/>
                </a:solidFill>
                <a:effectLst/>
                <a:latin typeface="+mj-lt"/>
              </a:rPr>
              <a:t>do not upload this resource to public websites, social media, or file-sharing platforms</a:t>
            </a:r>
            <a:r>
              <a:rPr lang="en-GB" sz="2800" b="0" i="0" u="none" strike="noStrike" dirty="0">
                <a:solidFill>
                  <a:srgbClr val="000000"/>
                </a:solidFill>
                <a:effectLst/>
                <a:latin typeface="+mj-lt"/>
              </a:rPr>
              <a:t>. Instead, direct others to the original source.</a:t>
            </a:r>
          </a:p>
          <a:p>
            <a:pPr algn="l"/>
            <a:endParaRPr lang="en-GB" sz="2800" b="1" i="0" u="none" strike="noStrike" dirty="0">
              <a:solidFill>
                <a:srgbClr val="000000"/>
              </a:solidFill>
              <a:effectLst/>
              <a:latin typeface="+mj-lt"/>
            </a:endParaRPr>
          </a:p>
          <a:p>
            <a:pPr marL="0" indent="0" algn="l">
              <a:buNone/>
            </a:pPr>
            <a:r>
              <a:rPr lang="en-GB" sz="2800" b="1" i="0" u="none" strike="noStrike" dirty="0">
                <a:solidFill>
                  <a:srgbClr val="000000"/>
                </a:solidFill>
                <a:effectLst/>
                <a:latin typeface="+mj-lt"/>
              </a:rPr>
              <a:t>Credits:</a:t>
            </a:r>
          </a:p>
          <a:p>
            <a:pPr marL="0" indent="0" algn="l">
              <a:buNone/>
            </a:pPr>
            <a:r>
              <a:rPr lang="en-GB" sz="2800" i="0" u="none" strike="noStrike" dirty="0">
                <a:solidFill>
                  <a:srgbClr val="000000"/>
                </a:solidFill>
                <a:effectLst/>
                <a:latin typeface="+mj-lt"/>
              </a:rPr>
              <a:t>Created By: Aisha Hanif/ </a:t>
            </a:r>
            <a:r>
              <a:rPr lang="en-GB" sz="2800" i="0" u="none" strike="noStrike" dirty="0">
                <a:solidFill>
                  <a:srgbClr val="000000"/>
                </a:solidFill>
                <a:effectLst/>
                <a:latin typeface="+mj-lt"/>
                <a:hlinkClick r:id="rId2"/>
              </a:rPr>
              <a:t>https://www.littlegemsspeechtherapy.com/</a:t>
            </a:r>
            <a:endParaRPr lang="en-GB" sz="2800" i="0" u="none" strike="noStrike" dirty="0">
              <a:solidFill>
                <a:srgbClr val="000000"/>
              </a:solidFill>
              <a:effectLst/>
              <a:latin typeface="+mj-lt"/>
            </a:endParaRPr>
          </a:p>
          <a:p>
            <a:pPr marL="0" indent="0" algn="l">
              <a:buNone/>
            </a:pPr>
            <a:r>
              <a:rPr lang="en-GB" sz="2800" i="0" u="none" strike="noStrike" dirty="0">
                <a:solidFill>
                  <a:srgbClr val="000000"/>
                </a:solidFill>
                <a:effectLst/>
                <a:latin typeface="+mj-lt"/>
              </a:rPr>
              <a:t>Illustrations &amp; Images: </a:t>
            </a:r>
            <a:r>
              <a:rPr lang="en-GB" sz="2800" b="0" i="0" u="none" strike="noStrike" dirty="0">
                <a:solidFill>
                  <a:srgbClr val="000000"/>
                </a:solidFill>
                <a:effectLst/>
                <a:latin typeface="+mj-lt"/>
              </a:rPr>
              <a:t>AI-generated</a:t>
            </a:r>
          </a:p>
          <a:p>
            <a:pPr marL="0" indent="0" algn="l">
              <a:buNone/>
            </a:pPr>
            <a:r>
              <a:rPr lang="en-GB" sz="2800" b="0" i="0" u="none" strike="noStrike" dirty="0">
                <a:solidFill>
                  <a:srgbClr val="000000"/>
                </a:solidFill>
                <a:effectLst/>
                <a:latin typeface="+mj-lt"/>
              </a:rPr>
              <a:t>For any questions, feedback, or permissions beyond these terms, please contact: </a:t>
            </a:r>
            <a:r>
              <a:rPr lang="en-GB" sz="2800" b="1" i="0" u="none" strike="noStrike" dirty="0" err="1">
                <a:solidFill>
                  <a:srgbClr val="000000"/>
                </a:solidFill>
                <a:effectLst/>
                <a:latin typeface="+mj-lt"/>
                <a:hlinkClick r:id="rId3"/>
              </a:rPr>
              <a:t>littlegemsspeechtherapy@gmail.com</a:t>
            </a:r>
            <a:endParaRPr lang="en-GB" sz="2800" b="0" i="0" u="none" strike="noStrike" dirty="0">
              <a:solidFill>
                <a:srgbClr val="000000"/>
              </a:solidFill>
              <a:effectLst/>
              <a:latin typeface="+mj-lt"/>
            </a:endParaRPr>
          </a:p>
          <a:p>
            <a:pPr marL="0" indent="0" algn="ctr">
              <a:buNone/>
            </a:pPr>
            <a:endParaRPr lang="en-GB" sz="2800" b="0" i="0" u="none" strike="noStrike" dirty="0">
              <a:solidFill>
                <a:srgbClr val="000000"/>
              </a:solidFill>
              <a:effectLst/>
              <a:latin typeface="+mj-lt"/>
            </a:endParaRPr>
          </a:p>
          <a:p>
            <a:pPr marL="0" indent="0" algn="ctr">
              <a:buNone/>
            </a:pPr>
            <a:r>
              <a:rPr lang="en-GB" sz="2800" b="0" i="0" u="none" strike="noStrike" dirty="0">
                <a:solidFill>
                  <a:srgbClr val="000000"/>
                </a:solidFill>
                <a:effectLst/>
                <a:latin typeface="+mj-lt"/>
              </a:rPr>
              <a:t>Thank you for respecting these terms and supporting ethical resource sharing!</a:t>
            </a:r>
          </a:p>
          <a:p>
            <a:pPr marL="0" indent="0">
              <a:buNone/>
            </a:pPr>
            <a:endParaRPr lang="en-US" dirty="0"/>
          </a:p>
        </p:txBody>
      </p:sp>
      <p:graphicFrame>
        <p:nvGraphicFramePr>
          <p:cNvPr id="4" name="Table 4">
            <a:extLst>
              <a:ext uri="{FF2B5EF4-FFF2-40B4-BE49-F238E27FC236}">
                <a16:creationId xmlns:a16="http://schemas.microsoft.com/office/drawing/2014/main" id="{40E311AC-FFB6-9FDC-79BE-EE4BD41DF6EE}"/>
              </a:ext>
            </a:extLst>
          </p:cNvPr>
          <p:cNvGraphicFramePr>
            <a:graphicFrameLocks noGrp="1"/>
          </p:cNvGraphicFramePr>
          <p:nvPr>
            <p:extLst>
              <p:ext uri="{D42A27DB-BD31-4B8C-83A1-F6EECF244321}">
                <p14:modId xmlns:p14="http://schemas.microsoft.com/office/powerpoint/2010/main" val="3559524018"/>
              </p:ext>
            </p:extLst>
          </p:nvPr>
        </p:nvGraphicFramePr>
        <p:xfrm>
          <a:off x="126082" y="124777"/>
          <a:ext cx="11893320" cy="6518394"/>
        </p:xfrm>
        <a:graphic>
          <a:graphicData uri="http://schemas.openxmlformats.org/drawingml/2006/table">
            <a:tbl>
              <a:tblPr firstRow="1" bandRow="1">
                <a:tableStyleId>{5C22544A-7EE6-4342-B048-85BDC9FD1C3A}</a:tableStyleId>
              </a:tblPr>
              <a:tblGrid>
                <a:gridCol w="11893320">
                  <a:extLst>
                    <a:ext uri="{9D8B030D-6E8A-4147-A177-3AD203B41FA5}">
                      <a16:colId xmlns:a16="http://schemas.microsoft.com/office/drawing/2014/main" val="323449512"/>
                    </a:ext>
                  </a:extLst>
                </a:gridCol>
              </a:tblGrid>
              <a:tr h="6518394">
                <a:tc>
                  <a:txBody>
                    <a:bodyPr/>
                    <a:lstStyle/>
                    <a:p>
                      <a:endParaRPr lang="en-US" dirty="0"/>
                    </a:p>
                    <a:p>
                      <a:endParaRPr lang="en-US" dirty="0"/>
                    </a:p>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40672589"/>
                  </a:ext>
                </a:extLst>
              </a:tr>
            </a:tbl>
          </a:graphicData>
        </a:graphic>
      </p:graphicFrame>
    </p:spTree>
    <p:extLst>
      <p:ext uri="{BB962C8B-B14F-4D97-AF65-F5344CB8AC3E}">
        <p14:creationId xmlns:p14="http://schemas.microsoft.com/office/powerpoint/2010/main" val="40268372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815ACD-ADBD-B8B9-CB34-E9F8277DADBF}"/>
              </a:ext>
            </a:extLst>
          </p:cNvPr>
          <p:cNvSpPr>
            <a:spLocks noGrp="1"/>
          </p:cNvSpPr>
          <p:nvPr>
            <p:ph type="title"/>
          </p:nvPr>
        </p:nvSpPr>
        <p:spPr/>
        <p:txBody>
          <a:bodyPr/>
          <a:lstStyle/>
          <a:p>
            <a:r>
              <a:rPr lang="en-GB" b="1" dirty="0"/>
              <a:t>Level 1 (Naming/Pointing)</a:t>
            </a:r>
            <a:endParaRPr lang="en-US" dirty="0"/>
          </a:p>
        </p:txBody>
      </p:sp>
      <p:sp>
        <p:nvSpPr>
          <p:cNvPr id="3" name="Content Placeholder 2">
            <a:extLst>
              <a:ext uri="{FF2B5EF4-FFF2-40B4-BE49-F238E27FC236}">
                <a16:creationId xmlns:a16="http://schemas.microsoft.com/office/drawing/2014/main" id="{663D92A7-B70A-103E-9E7F-3E5E9CC46914}"/>
              </a:ext>
            </a:extLst>
          </p:cNvPr>
          <p:cNvSpPr>
            <a:spLocks noGrp="1"/>
          </p:cNvSpPr>
          <p:nvPr>
            <p:ph idx="1"/>
          </p:nvPr>
        </p:nvSpPr>
        <p:spPr/>
        <p:txBody>
          <a:bodyPr/>
          <a:lstStyle/>
          <a:p>
            <a:pPr algn="l">
              <a:buFont typeface="+mj-lt"/>
              <a:buAutoNum type="arabicPeriod"/>
            </a:pPr>
            <a:r>
              <a:rPr lang="en-GB" b="0" i="0" u="none" strike="noStrike" dirty="0">
                <a:solidFill>
                  <a:srgbClr val="000000"/>
                </a:solidFill>
                <a:effectLst/>
              </a:rPr>
              <a:t>What is this? (Pointing to a pencil) → A pencil.</a:t>
            </a:r>
          </a:p>
          <a:p>
            <a:pPr algn="l">
              <a:buFont typeface="+mj-lt"/>
              <a:buAutoNum type="arabicPeriod"/>
            </a:pPr>
            <a:r>
              <a:rPr lang="en-GB" b="0" i="0" u="none" strike="noStrike" dirty="0">
                <a:solidFill>
                  <a:srgbClr val="000000"/>
                </a:solidFill>
                <a:effectLst/>
              </a:rPr>
              <a:t>Where is the teacher? → At the front of the classroom.</a:t>
            </a:r>
          </a:p>
          <a:p>
            <a:pPr algn="l">
              <a:buFont typeface="+mj-lt"/>
              <a:buAutoNum type="arabicPeriod"/>
            </a:pPr>
            <a:r>
              <a:rPr lang="en-GB" b="0" i="0" u="none" strike="noStrike" dirty="0">
                <a:solidFill>
                  <a:srgbClr val="000000"/>
                </a:solidFill>
                <a:effectLst/>
              </a:rPr>
              <a:t>Who is raising their hand? → The students.</a:t>
            </a:r>
          </a:p>
          <a:p>
            <a:pPr algn="l">
              <a:buFont typeface="+mj-lt"/>
              <a:buAutoNum type="arabicPeriod"/>
            </a:pPr>
            <a:r>
              <a:rPr lang="en-GB" b="0" i="0" u="none" strike="noStrike" dirty="0">
                <a:solidFill>
                  <a:srgbClr val="000000"/>
                </a:solidFill>
                <a:effectLst/>
              </a:rPr>
              <a:t>What </a:t>
            </a:r>
            <a:r>
              <a:rPr lang="en-GB" b="0" i="0" u="none" strike="noStrike" dirty="0" err="1">
                <a:solidFill>
                  <a:srgbClr val="000000"/>
                </a:solidFill>
                <a:effectLst/>
              </a:rPr>
              <a:t>color</a:t>
            </a:r>
            <a:r>
              <a:rPr lang="en-GB" b="0" i="0" u="none" strike="noStrike" dirty="0">
                <a:solidFill>
                  <a:srgbClr val="000000"/>
                </a:solidFill>
                <a:effectLst/>
              </a:rPr>
              <a:t> is the chalkboard? → Green/black (depending on image).</a:t>
            </a:r>
          </a:p>
          <a:p>
            <a:pPr algn="l">
              <a:buFont typeface="+mj-lt"/>
              <a:buAutoNum type="arabicPeriod"/>
            </a:pPr>
            <a:r>
              <a:rPr lang="en-GB" b="0" i="0" u="none" strike="noStrike" dirty="0">
                <a:solidFill>
                  <a:srgbClr val="000000"/>
                </a:solidFill>
                <a:effectLst/>
              </a:rPr>
              <a:t>Show me the books. → (Child points to books).</a:t>
            </a:r>
          </a:p>
          <a:p>
            <a:pPr algn="l">
              <a:buFont typeface="+mj-lt"/>
              <a:buAutoNum type="arabicPeriod"/>
            </a:pPr>
            <a:r>
              <a:rPr lang="en-GB" b="0" i="0" u="none" strike="noStrike" dirty="0">
                <a:solidFill>
                  <a:srgbClr val="000000"/>
                </a:solidFill>
                <a:effectLst/>
              </a:rPr>
              <a:t>Where are the students sitting? → At their desks.</a:t>
            </a:r>
          </a:p>
          <a:p>
            <a:pPr marL="0" indent="0">
              <a:buNone/>
            </a:pPr>
            <a:endParaRPr lang="en-US" dirty="0"/>
          </a:p>
        </p:txBody>
      </p:sp>
    </p:spTree>
    <p:extLst>
      <p:ext uri="{BB962C8B-B14F-4D97-AF65-F5344CB8AC3E}">
        <p14:creationId xmlns:p14="http://schemas.microsoft.com/office/powerpoint/2010/main" val="40845517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D248D7-24D3-5CF3-6778-F24A2B9781F2}"/>
              </a:ext>
            </a:extLst>
          </p:cNvPr>
          <p:cNvSpPr>
            <a:spLocks noGrp="1"/>
          </p:cNvSpPr>
          <p:nvPr>
            <p:ph type="title"/>
          </p:nvPr>
        </p:nvSpPr>
        <p:spPr/>
        <p:txBody>
          <a:bodyPr/>
          <a:lstStyle/>
          <a:p>
            <a:r>
              <a:rPr lang="en-GB" b="1" dirty="0"/>
              <a:t>Level 2 (Describing)</a:t>
            </a:r>
            <a:endParaRPr lang="en-US" dirty="0"/>
          </a:p>
        </p:txBody>
      </p:sp>
      <p:sp>
        <p:nvSpPr>
          <p:cNvPr id="3" name="Content Placeholder 2">
            <a:extLst>
              <a:ext uri="{FF2B5EF4-FFF2-40B4-BE49-F238E27FC236}">
                <a16:creationId xmlns:a16="http://schemas.microsoft.com/office/drawing/2014/main" id="{3BDBA321-73F8-B69B-125C-BDE8F4324F3F}"/>
              </a:ext>
            </a:extLst>
          </p:cNvPr>
          <p:cNvSpPr>
            <a:spLocks noGrp="1"/>
          </p:cNvSpPr>
          <p:nvPr>
            <p:ph idx="1"/>
          </p:nvPr>
        </p:nvSpPr>
        <p:spPr/>
        <p:txBody>
          <a:bodyPr>
            <a:normAutofit lnSpcReduction="10000"/>
          </a:bodyPr>
          <a:lstStyle/>
          <a:p>
            <a:pPr algn="l">
              <a:buFont typeface="+mj-lt"/>
              <a:buAutoNum type="arabicPeriod"/>
            </a:pPr>
            <a:r>
              <a:rPr lang="en-GB" b="0" i="0" u="none" strike="noStrike" dirty="0">
                <a:solidFill>
                  <a:srgbClr val="000000"/>
                </a:solidFill>
                <a:effectLst/>
              </a:rPr>
              <a:t>What is the teacher doing? → Writing on the board and teaching.</a:t>
            </a:r>
          </a:p>
          <a:p>
            <a:pPr algn="l">
              <a:buFont typeface="+mj-lt"/>
              <a:buAutoNum type="arabicPeriod"/>
            </a:pPr>
            <a:r>
              <a:rPr lang="en-GB" b="0" i="0" u="none" strike="noStrike" dirty="0">
                <a:solidFill>
                  <a:srgbClr val="000000"/>
                </a:solidFill>
                <a:effectLst/>
              </a:rPr>
              <a:t>How do students show they want to answer? → They raise their hands.</a:t>
            </a:r>
          </a:p>
          <a:p>
            <a:pPr algn="l">
              <a:buFont typeface="+mj-lt"/>
              <a:buAutoNum type="arabicPeriod"/>
            </a:pPr>
            <a:r>
              <a:rPr lang="en-GB" b="0" i="0" u="none" strike="noStrike" dirty="0">
                <a:solidFill>
                  <a:srgbClr val="000000"/>
                </a:solidFill>
                <a:effectLst/>
              </a:rPr>
              <a:t>What do people use to write? → A pencil or a pen.</a:t>
            </a:r>
          </a:p>
          <a:p>
            <a:pPr algn="l">
              <a:buFont typeface="+mj-lt"/>
              <a:buAutoNum type="arabicPeriod"/>
            </a:pPr>
            <a:r>
              <a:rPr lang="en-GB" b="0" i="0" u="none" strike="noStrike" dirty="0">
                <a:solidFill>
                  <a:srgbClr val="000000"/>
                </a:solidFill>
                <a:effectLst/>
              </a:rPr>
              <a:t>Describe the classroom. → It has desks, a board, books, and students learning.</a:t>
            </a:r>
          </a:p>
          <a:p>
            <a:pPr algn="l">
              <a:buFont typeface="+mj-lt"/>
              <a:buAutoNum type="arabicPeriod"/>
            </a:pPr>
            <a:r>
              <a:rPr lang="en-GB" b="0" i="0" u="none" strike="noStrike" dirty="0">
                <a:solidFill>
                  <a:srgbClr val="000000"/>
                </a:solidFill>
                <a:effectLst/>
              </a:rPr>
              <a:t>What do students do in class? → They listen, write, and answer questions.</a:t>
            </a:r>
          </a:p>
          <a:p>
            <a:pPr algn="l">
              <a:buFont typeface="+mj-lt"/>
              <a:buAutoNum type="arabicPeriod"/>
            </a:pPr>
            <a:r>
              <a:rPr lang="en-GB" b="0" i="0" u="none" strike="noStrike" dirty="0">
                <a:solidFill>
                  <a:srgbClr val="000000"/>
                </a:solidFill>
                <a:effectLst/>
              </a:rPr>
              <a:t>What is on the teacher’s desk? → Papers, books, and a cup with pencils.</a:t>
            </a:r>
          </a:p>
          <a:p>
            <a:pPr marL="0" indent="0">
              <a:buNone/>
            </a:pPr>
            <a:endParaRPr lang="en-US" dirty="0"/>
          </a:p>
        </p:txBody>
      </p:sp>
    </p:spTree>
    <p:extLst>
      <p:ext uri="{BB962C8B-B14F-4D97-AF65-F5344CB8AC3E}">
        <p14:creationId xmlns:p14="http://schemas.microsoft.com/office/powerpoint/2010/main" val="6904867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8416F-1A3E-DE2B-93BC-613F3236BA53}"/>
              </a:ext>
            </a:extLst>
          </p:cNvPr>
          <p:cNvSpPr>
            <a:spLocks noGrp="1"/>
          </p:cNvSpPr>
          <p:nvPr>
            <p:ph type="title"/>
          </p:nvPr>
        </p:nvSpPr>
        <p:spPr/>
        <p:txBody>
          <a:bodyPr/>
          <a:lstStyle/>
          <a:p>
            <a:r>
              <a:rPr lang="en-GB" b="1" dirty="0"/>
              <a:t>Level 3 (Storytelling &amp; Predicting)</a:t>
            </a:r>
            <a:endParaRPr lang="en-US" dirty="0"/>
          </a:p>
        </p:txBody>
      </p:sp>
      <p:sp>
        <p:nvSpPr>
          <p:cNvPr id="3" name="Content Placeholder 2">
            <a:extLst>
              <a:ext uri="{FF2B5EF4-FFF2-40B4-BE49-F238E27FC236}">
                <a16:creationId xmlns:a16="http://schemas.microsoft.com/office/drawing/2014/main" id="{9E46F9A3-648E-D3F9-04C8-527B8A8B420B}"/>
              </a:ext>
            </a:extLst>
          </p:cNvPr>
          <p:cNvSpPr>
            <a:spLocks noGrp="1"/>
          </p:cNvSpPr>
          <p:nvPr>
            <p:ph idx="1"/>
          </p:nvPr>
        </p:nvSpPr>
        <p:spPr/>
        <p:txBody>
          <a:bodyPr>
            <a:normAutofit fontScale="92500" lnSpcReduction="10000"/>
          </a:bodyPr>
          <a:lstStyle/>
          <a:p>
            <a:pPr>
              <a:buFont typeface="+mj-lt"/>
              <a:buAutoNum type="arabicPeriod"/>
            </a:pPr>
            <a:r>
              <a:rPr lang="en-GB" dirty="0"/>
              <a:t>What might happen after the teacher asks a question? → A student will answer.</a:t>
            </a:r>
          </a:p>
          <a:p>
            <a:pPr>
              <a:buFont typeface="+mj-lt"/>
              <a:buAutoNum type="arabicPeriod"/>
            </a:pPr>
            <a:r>
              <a:rPr lang="en-GB" dirty="0"/>
              <a:t>How do you think the students feel? → Focused, excited, or curious.</a:t>
            </a:r>
          </a:p>
          <a:p>
            <a:pPr>
              <a:buFont typeface="+mj-lt"/>
              <a:buAutoNum type="arabicPeriod"/>
            </a:pPr>
            <a:r>
              <a:rPr lang="en-GB" dirty="0"/>
              <a:t>What do you think will happen next? → The teacher will explain more or call on a student.</a:t>
            </a:r>
          </a:p>
          <a:p>
            <a:pPr>
              <a:buFont typeface="+mj-lt"/>
              <a:buAutoNum type="arabicPeriod"/>
            </a:pPr>
            <a:r>
              <a:rPr lang="en-GB" dirty="0"/>
              <a:t>What could happen if no one listens? → The teacher might have to remind them to focus.</a:t>
            </a:r>
          </a:p>
          <a:p>
            <a:pPr>
              <a:buFont typeface="+mj-lt"/>
              <a:buAutoNum type="arabicPeriod"/>
            </a:pPr>
            <a:r>
              <a:rPr lang="en-GB" dirty="0"/>
              <a:t>Why do you think students are raising their hands? → They want to answer or ask a question.</a:t>
            </a:r>
          </a:p>
          <a:p>
            <a:pPr>
              <a:buFont typeface="+mj-lt"/>
              <a:buAutoNum type="arabicPeriod"/>
            </a:pPr>
            <a:r>
              <a:rPr lang="en-GB" dirty="0"/>
              <a:t>What could happen if someone forgets their book? → They might need to share with a friend.</a:t>
            </a:r>
          </a:p>
          <a:p>
            <a:pPr marL="0" indent="0">
              <a:buNone/>
            </a:pPr>
            <a:endParaRPr lang="en-US" dirty="0"/>
          </a:p>
        </p:txBody>
      </p:sp>
    </p:spTree>
    <p:extLst>
      <p:ext uri="{BB962C8B-B14F-4D97-AF65-F5344CB8AC3E}">
        <p14:creationId xmlns:p14="http://schemas.microsoft.com/office/powerpoint/2010/main" val="32494623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15C3FA-D89D-2275-241D-1B81A3179BF9}"/>
              </a:ext>
            </a:extLst>
          </p:cNvPr>
          <p:cNvSpPr>
            <a:spLocks noGrp="1"/>
          </p:cNvSpPr>
          <p:nvPr>
            <p:ph type="title"/>
          </p:nvPr>
        </p:nvSpPr>
        <p:spPr/>
        <p:txBody>
          <a:bodyPr/>
          <a:lstStyle/>
          <a:p>
            <a:r>
              <a:rPr lang="en-GB" b="1" dirty="0"/>
              <a:t>Level 4 (Reasoning &amp; Problem-Solving)</a:t>
            </a:r>
            <a:endParaRPr lang="en-US" dirty="0"/>
          </a:p>
        </p:txBody>
      </p:sp>
      <p:sp>
        <p:nvSpPr>
          <p:cNvPr id="3" name="Content Placeholder 2">
            <a:extLst>
              <a:ext uri="{FF2B5EF4-FFF2-40B4-BE49-F238E27FC236}">
                <a16:creationId xmlns:a16="http://schemas.microsoft.com/office/drawing/2014/main" id="{8012E12B-9CC6-DB57-4866-32141D01CBD8}"/>
              </a:ext>
            </a:extLst>
          </p:cNvPr>
          <p:cNvSpPr>
            <a:spLocks noGrp="1"/>
          </p:cNvSpPr>
          <p:nvPr>
            <p:ph idx="1"/>
          </p:nvPr>
        </p:nvSpPr>
        <p:spPr/>
        <p:txBody>
          <a:bodyPr>
            <a:normAutofit fontScale="92500" lnSpcReduction="10000"/>
          </a:bodyPr>
          <a:lstStyle/>
          <a:p>
            <a:pPr>
              <a:buFont typeface="+mj-lt"/>
              <a:buAutoNum type="arabicPeriod"/>
            </a:pPr>
            <a:r>
              <a:rPr lang="en-GB" dirty="0"/>
              <a:t>Why do students go to school? → To learn new things and make friends.</a:t>
            </a:r>
          </a:p>
          <a:p>
            <a:pPr>
              <a:buFont typeface="+mj-lt"/>
              <a:buAutoNum type="arabicPeriod"/>
            </a:pPr>
            <a:r>
              <a:rPr lang="en-GB" dirty="0"/>
              <a:t>What would happen if no one did their homework? → They might not understand the lesson.</a:t>
            </a:r>
          </a:p>
          <a:p>
            <a:pPr>
              <a:buFont typeface="+mj-lt"/>
              <a:buAutoNum type="arabicPeriod"/>
            </a:pPr>
            <a:r>
              <a:rPr lang="en-GB" dirty="0"/>
              <a:t>Why does the teacher write on the board? → To help students see and understand.</a:t>
            </a:r>
          </a:p>
          <a:p>
            <a:pPr>
              <a:buFont typeface="+mj-lt"/>
              <a:buAutoNum type="arabicPeriod"/>
            </a:pPr>
            <a:r>
              <a:rPr lang="en-GB" dirty="0"/>
              <a:t>What could you do if you don’t understand something? → Ask the teacher or a friend for help.</a:t>
            </a:r>
          </a:p>
          <a:p>
            <a:pPr>
              <a:buFont typeface="+mj-lt"/>
              <a:buAutoNum type="arabicPeriod"/>
            </a:pPr>
            <a:r>
              <a:rPr lang="en-GB" dirty="0"/>
              <a:t>Why do students take turns speaking? → So everyone gets a chance and it's not too noisy.</a:t>
            </a:r>
          </a:p>
          <a:p>
            <a:pPr>
              <a:buFont typeface="+mj-lt"/>
              <a:buAutoNum type="arabicPeriod"/>
            </a:pPr>
            <a:r>
              <a:rPr lang="en-GB" dirty="0"/>
              <a:t>How can students be good learners? → By listening, asking questions, and practicing.</a:t>
            </a:r>
          </a:p>
          <a:p>
            <a:pPr marL="0" indent="0">
              <a:buNone/>
            </a:pPr>
            <a:endParaRPr lang="en-US" dirty="0"/>
          </a:p>
        </p:txBody>
      </p:sp>
    </p:spTree>
    <p:extLst>
      <p:ext uri="{BB962C8B-B14F-4D97-AF65-F5344CB8AC3E}">
        <p14:creationId xmlns:p14="http://schemas.microsoft.com/office/powerpoint/2010/main" val="15880681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513C6F4-E5BA-8474-2540-D0CDD9B76D64}"/>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0372478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799872-4FBD-5C39-1FCE-833BEC9159A7}"/>
              </a:ext>
            </a:extLst>
          </p:cNvPr>
          <p:cNvSpPr>
            <a:spLocks noGrp="1"/>
          </p:cNvSpPr>
          <p:nvPr>
            <p:ph type="title"/>
          </p:nvPr>
        </p:nvSpPr>
        <p:spPr/>
        <p:txBody>
          <a:bodyPr/>
          <a:lstStyle/>
          <a:p>
            <a:r>
              <a:rPr lang="en-GB" b="1" dirty="0"/>
              <a:t>Level 1 (Naming/Pointing)</a:t>
            </a:r>
            <a:endParaRPr lang="en-US" dirty="0"/>
          </a:p>
        </p:txBody>
      </p:sp>
      <p:sp>
        <p:nvSpPr>
          <p:cNvPr id="3" name="Content Placeholder 2">
            <a:extLst>
              <a:ext uri="{FF2B5EF4-FFF2-40B4-BE49-F238E27FC236}">
                <a16:creationId xmlns:a16="http://schemas.microsoft.com/office/drawing/2014/main" id="{B7D4772D-39F8-DB75-CE98-2EB5640B3DBC}"/>
              </a:ext>
            </a:extLst>
          </p:cNvPr>
          <p:cNvSpPr>
            <a:spLocks noGrp="1"/>
          </p:cNvSpPr>
          <p:nvPr>
            <p:ph idx="1"/>
          </p:nvPr>
        </p:nvSpPr>
        <p:spPr/>
        <p:txBody>
          <a:bodyPr>
            <a:normAutofit/>
          </a:bodyPr>
          <a:lstStyle/>
          <a:p>
            <a:pPr>
              <a:buFont typeface="+mj-lt"/>
              <a:buAutoNum type="arabicPeriod"/>
            </a:pPr>
            <a:r>
              <a:rPr lang="en-GB" b="0" i="0" u="none" strike="noStrike" dirty="0">
                <a:solidFill>
                  <a:srgbClr val="000000"/>
                </a:solidFill>
                <a:effectLst/>
              </a:rPr>
              <a:t>What is the dad doing? </a:t>
            </a:r>
            <a:r>
              <a:rPr lang="en-GB" dirty="0"/>
              <a:t>→ </a:t>
            </a:r>
            <a:r>
              <a:rPr lang="en-GB" b="0" i="0" u="none" strike="noStrike" dirty="0">
                <a:solidFill>
                  <a:srgbClr val="000000"/>
                </a:solidFill>
                <a:effectLst/>
              </a:rPr>
              <a:t>The dad is grilling food.</a:t>
            </a:r>
          </a:p>
          <a:p>
            <a:pPr>
              <a:buFont typeface="+mj-lt"/>
              <a:buAutoNum type="arabicPeriod"/>
            </a:pPr>
            <a:r>
              <a:rPr lang="en-GB" b="0" i="0" u="none" strike="noStrike" dirty="0">
                <a:solidFill>
                  <a:srgbClr val="000000"/>
                </a:solidFill>
                <a:effectLst/>
              </a:rPr>
              <a:t>What is on the table? </a:t>
            </a:r>
            <a:r>
              <a:rPr lang="en-GB" dirty="0"/>
              <a:t>→ </a:t>
            </a:r>
            <a:r>
              <a:rPr lang="en-GB" b="0" i="0" u="none" strike="noStrike" dirty="0">
                <a:solidFill>
                  <a:srgbClr val="000000"/>
                </a:solidFill>
                <a:effectLst/>
              </a:rPr>
              <a:t>Plates, cups, and salad are on the table.</a:t>
            </a:r>
          </a:p>
          <a:p>
            <a:pPr>
              <a:buFont typeface="+mj-lt"/>
              <a:buAutoNum type="arabicPeriod"/>
            </a:pPr>
            <a:r>
              <a:rPr lang="en-GB" b="0" i="0" u="none" strike="noStrike" dirty="0">
                <a:solidFill>
                  <a:srgbClr val="000000"/>
                </a:solidFill>
                <a:effectLst/>
              </a:rPr>
              <a:t>What are the children playing with? </a:t>
            </a:r>
            <a:r>
              <a:rPr lang="en-GB" dirty="0"/>
              <a:t>→ </a:t>
            </a:r>
            <a:r>
              <a:rPr lang="en-GB" b="0" i="0" u="none" strike="noStrike" dirty="0">
                <a:solidFill>
                  <a:srgbClr val="000000"/>
                </a:solidFill>
                <a:effectLst/>
              </a:rPr>
              <a:t>The children are playing with a ball.</a:t>
            </a:r>
          </a:p>
          <a:p>
            <a:pPr>
              <a:buFont typeface="+mj-lt"/>
              <a:buAutoNum type="arabicPeriod"/>
            </a:pPr>
            <a:r>
              <a:rPr lang="en-GB" b="0" i="0" u="none" strike="noStrike" dirty="0">
                <a:solidFill>
                  <a:srgbClr val="000000"/>
                </a:solidFill>
                <a:effectLst/>
              </a:rPr>
              <a:t>Who is bringing the tray? </a:t>
            </a:r>
            <a:r>
              <a:rPr lang="en-GB" dirty="0"/>
              <a:t>→ </a:t>
            </a:r>
            <a:r>
              <a:rPr lang="en-GB" b="0" i="0" u="none" strike="noStrike" dirty="0">
                <a:solidFill>
                  <a:srgbClr val="000000"/>
                </a:solidFill>
                <a:effectLst/>
              </a:rPr>
              <a:t>A child is bringing the tray.</a:t>
            </a:r>
          </a:p>
          <a:p>
            <a:pPr>
              <a:buFont typeface="+mj-lt"/>
              <a:buAutoNum type="arabicPeriod"/>
            </a:pPr>
            <a:r>
              <a:rPr lang="en-GB" b="0" i="0" u="none" strike="noStrike" dirty="0">
                <a:solidFill>
                  <a:srgbClr val="000000"/>
                </a:solidFill>
                <a:effectLst/>
              </a:rPr>
              <a:t>What colour are the decorations? </a:t>
            </a:r>
            <a:r>
              <a:rPr lang="en-GB" dirty="0"/>
              <a:t>→ </a:t>
            </a:r>
            <a:r>
              <a:rPr lang="en-GB" b="0" i="0" u="none" strike="noStrike" dirty="0">
                <a:solidFill>
                  <a:srgbClr val="000000"/>
                </a:solidFill>
                <a:effectLst/>
              </a:rPr>
              <a:t>The decorations are </a:t>
            </a:r>
            <a:r>
              <a:rPr lang="en-GB" b="0" i="0" u="none" strike="noStrike" dirty="0" err="1">
                <a:solidFill>
                  <a:srgbClr val="000000"/>
                </a:solidFill>
                <a:effectLst/>
              </a:rPr>
              <a:t>colorful</a:t>
            </a:r>
            <a:r>
              <a:rPr lang="en-GB" b="0" i="0" u="none" strike="noStrike" dirty="0">
                <a:solidFill>
                  <a:srgbClr val="000000"/>
                </a:solidFill>
                <a:effectLst/>
              </a:rPr>
              <a:t>.</a:t>
            </a:r>
          </a:p>
          <a:p>
            <a:pPr>
              <a:buFont typeface="+mj-lt"/>
              <a:buAutoNum type="arabicPeriod"/>
            </a:pPr>
            <a:r>
              <a:rPr lang="en-GB" b="0" i="0" u="none" strike="noStrike" dirty="0">
                <a:solidFill>
                  <a:srgbClr val="000000"/>
                </a:solidFill>
                <a:effectLst/>
              </a:rPr>
              <a:t>Where is the dog? </a:t>
            </a:r>
            <a:r>
              <a:rPr lang="en-GB" dirty="0"/>
              <a:t>→ </a:t>
            </a:r>
            <a:r>
              <a:rPr lang="en-GB" b="0" i="0" u="none" strike="noStrike" dirty="0">
                <a:solidFill>
                  <a:srgbClr val="000000"/>
                </a:solidFill>
                <a:effectLst/>
              </a:rPr>
              <a:t>The dog is sitting nearby.</a:t>
            </a:r>
          </a:p>
          <a:p>
            <a:pPr marL="0" indent="0">
              <a:buNone/>
            </a:pPr>
            <a:endParaRPr lang="en-US" dirty="0"/>
          </a:p>
        </p:txBody>
      </p:sp>
    </p:spTree>
    <p:extLst>
      <p:ext uri="{BB962C8B-B14F-4D97-AF65-F5344CB8AC3E}">
        <p14:creationId xmlns:p14="http://schemas.microsoft.com/office/powerpoint/2010/main" val="5864895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5CC980-ACDC-0D9F-B7BC-2DA497B8A12F}"/>
              </a:ext>
            </a:extLst>
          </p:cNvPr>
          <p:cNvSpPr>
            <a:spLocks noGrp="1"/>
          </p:cNvSpPr>
          <p:nvPr>
            <p:ph type="title"/>
          </p:nvPr>
        </p:nvSpPr>
        <p:spPr/>
        <p:txBody>
          <a:bodyPr/>
          <a:lstStyle/>
          <a:p>
            <a:r>
              <a:rPr lang="en-GB" b="1" dirty="0"/>
              <a:t>Level 2 (Describing)</a:t>
            </a:r>
            <a:endParaRPr lang="en-US" dirty="0"/>
          </a:p>
        </p:txBody>
      </p:sp>
      <p:sp>
        <p:nvSpPr>
          <p:cNvPr id="3" name="Content Placeholder 2">
            <a:extLst>
              <a:ext uri="{FF2B5EF4-FFF2-40B4-BE49-F238E27FC236}">
                <a16:creationId xmlns:a16="http://schemas.microsoft.com/office/drawing/2014/main" id="{1175431B-C9C6-C4AF-4C56-1C8F3C10A55F}"/>
              </a:ext>
            </a:extLst>
          </p:cNvPr>
          <p:cNvSpPr>
            <a:spLocks noGrp="1"/>
          </p:cNvSpPr>
          <p:nvPr>
            <p:ph idx="1"/>
          </p:nvPr>
        </p:nvSpPr>
        <p:spPr/>
        <p:txBody>
          <a:bodyPr>
            <a:normAutofit lnSpcReduction="10000"/>
          </a:bodyPr>
          <a:lstStyle/>
          <a:p>
            <a:pPr algn="l">
              <a:buFont typeface="+mj-lt"/>
              <a:buAutoNum type="arabicPeriod"/>
            </a:pPr>
            <a:r>
              <a:rPr lang="en-GB" b="0" i="0" u="none" strike="noStrike" dirty="0">
                <a:solidFill>
                  <a:srgbClr val="000000"/>
                </a:solidFill>
                <a:effectLst/>
              </a:rPr>
              <a:t>What food is being grilled? → Burgers and hot dogs are being grilled.</a:t>
            </a:r>
          </a:p>
          <a:p>
            <a:pPr algn="l">
              <a:buFont typeface="+mj-lt"/>
              <a:buAutoNum type="arabicPeriod"/>
            </a:pPr>
            <a:r>
              <a:rPr lang="en-GB" b="0" i="0" u="none" strike="noStrike" dirty="0">
                <a:solidFill>
                  <a:srgbClr val="000000"/>
                </a:solidFill>
                <a:effectLst/>
              </a:rPr>
              <a:t>Why do people have barbecues? → People have barbecues to enjoy food and time together.</a:t>
            </a:r>
          </a:p>
          <a:p>
            <a:pPr algn="l">
              <a:buFont typeface="+mj-lt"/>
              <a:buAutoNum type="arabicPeriod"/>
            </a:pPr>
            <a:r>
              <a:rPr lang="en-GB" b="0" i="0" u="none" strike="noStrike" dirty="0">
                <a:solidFill>
                  <a:srgbClr val="000000"/>
                </a:solidFill>
                <a:effectLst/>
              </a:rPr>
              <a:t>What might happen next? → They might start eating soon.</a:t>
            </a:r>
          </a:p>
          <a:p>
            <a:pPr algn="l">
              <a:buFont typeface="+mj-lt"/>
              <a:buAutoNum type="arabicPeriod"/>
            </a:pPr>
            <a:r>
              <a:rPr lang="en-GB" b="0" i="0" u="none" strike="noStrike" dirty="0">
                <a:solidFill>
                  <a:srgbClr val="000000"/>
                </a:solidFill>
                <a:effectLst/>
              </a:rPr>
              <a:t>How do you think the family feels? → The family looks happy and excited.</a:t>
            </a:r>
          </a:p>
          <a:p>
            <a:pPr algn="l">
              <a:buFont typeface="+mj-lt"/>
              <a:buAutoNum type="arabicPeriod"/>
            </a:pPr>
            <a:r>
              <a:rPr lang="en-GB" b="0" i="0" u="none" strike="noStrike" dirty="0">
                <a:solidFill>
                  <a:srgbClr val="000000"/>
                </a:solidFill>
                <a:effectLst/>
              </a:rPr>
              <a:t>What do you like to eat at a barbecue? → (Personal answer: e.g., "I like burgers.")</a:t>
            </a:r>
          </a:p>
          <a:p>
            <a:pPr algn="l">
              <a:buFont typeface="+mj-lt"/>
              <a:buAutoNum type="arabicPeriod"/>
            </a:pPr>
            <a:r>
              <a:rPr lang="en-GB" b="0" i="0" u="none" strike="noStrike" dirty="0">
                <a:solidFill>
                  <a:srgbClr val="000000"/>
                </a:solidFill>
                <a:effectLst/>
              </a:rPr>
              <a:t>Where might this barbecue be taking place? → The barbecue might be in a backyard or park.</a:t>
            </a:r>
          </a:p>
          <a:p>
            <a:pPr marL="0" indent="0">
              <a:buNone/>
            </a:pPr>
            <a:endParaRPr lang="en-US" dirty="0"/>
          </a:p>
        </p:txBody>
      </p:sp>
    </p:spTree>
    <p:extLst>
      <p:ext uri="{BB962C8B-B14F-4D97-AF65-F5344CB8AC3E}">
        <p14:creationId xmlns:p14="http://schemas.microsoft.com/office/powerpoint/2010/main" val="25804589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4DF8A2-D8C0-E2F1-1005-073BEC873CE2}"/>
              </a:ext>
            </a:extLst>
          </p:cNvPr>
          <p:cNvSpPr>
            <a:spLocks noGrp="1"/>
          </p:cNvSpPr>
          <p:nvPr>
            <p:ph type="title"/>
          </p:nvPr>
        </p:nvSpPr>
        <p:spPr/>
        <p:txBody>
          <a:bodyPr/>
          <a:lstStyle/>
          <a:p>
            <a:r>
              <a:rPr lang="en-GB" b="1" dirty="0"/>
              <a:t>Level 3 (Storytelling &amp; Predicting)</a:t>
            </a:r>
            <a:endParaRPr lang="en-US" dirty="0"/>
          </a:p>
        </p:txBody>
      </p:sp>
      <p:sp>
        <p:nvSpPr>
          <p:cNvPr id="3" name="Content Placeholder 2">
            <a:extLst>
              <a:ext uri="{FF2B5EF4-FFF2-40B4-BE49-F238E27FC236}">
                <a16:creationId xmlns:a16="http://schemas.microsoft.com/office/drawing/2014/main" id="{43606C71-6F10-CB81-C44D-4BCC8804101A}"/>
              </a:ext>
            </a:extLst>
          </p:cNvPr>
          <p:cNvSpPr>
            <a:spLocks noGrp="1"/>
          </p:cNvSpPr>
          <p:nvPr>
            <p:ph idx="1"/>
          </p:nvPr>
        </p:nvSpPr>
        <p:spPr/>
        <p:txBody>
          <a:bodyPr>
            <a:normAutofit fontScale="92500" lnSpcReduction="20000"/>
          </a:bodyPr>
          <a:lstStyle/>
          <a:p>
            <a:pPr algn="l">
              <a:buFont typeface="+mj-lt"/>
              <a:buAutoNum type="arabicPeriod"/>
            </a:pPr>
            <a:r>
              <a:rPr lang="en-GB" b="0" i="0" u="none" strike="noStrike" dirty="0">
                <a:solidFill>
                  <a:srgbClr val="000000"/>
                </a:solidFill>
                <a:effectLst/>
              </a:rPr>
              <a:t>What do you need to have a barbecue? → You need a grill, food, and plates.</a:t>
            </a:r>
          </a:p>
          <a:p>
            <a:pPr algn="l">
              <a:buFont typeface="+mj-lt"/>
              <a:buAutoNum type="arabicPeriod"/>
            </a:pPr>
            <a:r>
              <a:rPr lang="en-GB" b="0" i="0" u="none" strike="noStrike" dirty="0">
                <a:solidFill>
                  <a:srgbClr val="000000"/>
                </a:solidFill>
                <a:effectLst/>
              </a:rPr>
              <a:t>Why do people eat outside when barbecuing? → People eat outside because it is fun and fresh.</a:t>
            </a:r>
          </a:p>
          <a:p>
            <a:pPr algn="l">
              <a:buFont typeface="+mj-lt"/>
              <a:buAutoNum type="arabicPeriod"/>
            </a:pPr>
            <a:r>
              <a:rPr lang="en-GB" b="0" i="0" u="none" strike="noStrike" dirty="0">
                <a:solidFill>
                  <a:srgbClr val="000000"/>
                </a:solidFill>
                <a:effectLst/>
              </a:rPr>
              <a:t>What could go wrong at a barbecue? → Food could burn, or the weather could change.</a:t>
            </a:r>
          </a:p>
          <a:p>
            <a:pPr algn="l">
              <a:buFont typeface="+mj-lt"/>
              <a:buAutoNum type="arabicPeriod"/>
            </a:pPr>
            <a:r>
              <a:rPr lang="en-GB" b="0" i="0" u="none" strike="noStrike" dirty="0">
                <a:solidFill>
                  <a:srgbClr val="000000"/>
                </a:solidFill>
                <a:effectLst/>
              </a:rPr>
              <a:t>Why do you think the child is helping? → The child is helping to be useful and learn.</a:t>
            </a:r>
          </a:p>
          <a:p>
            <a:pPr algn="l">
              <a:buFont typeface="+mj-lt"/>
              <a:buAutoNum type="arabicPeriod"/>
            </a:pPr>
            <a:r>
              <a:rPr lang="en-GB" b="0" i="0" u="none" strike="noStrike" dirty="0">
                <a:solidFill>
                  <a:srgbClr val="000000"/>
                </a:solidFill>
                <a:effectLst/>
              </a:rPr>
              <a:t>How does grilling food change it? → Grilling makes food hot and gives it a smoky taste.</a:t>
            </a:r>
          </a:p>
          <a:p>
            <a:pPr algn="l">
              <a:buFont typeface="+mj-lt"/>
              <a:buAutoNum type="arabicPeriod"/>
            </a:pPr>
            <a:r>
              <a:rPr lang="en-GB" b="0" i="0" u="none" strike="noStrike" dirty="0">
                <a:solidFill>
                  <a:srgbClr val="000000"/>
                </a:solidFill>
                <a:effectLst/>
              </a:rPr>
              <a:t>What would happen if it started to rain? → They might have to move inside or stop grilling.</a:t>
            </a:r>
          </a:p>
          <a:p>
            <a:pPr marL="0" indent="0">
              <a:buNone/>
            </a:pPr>
            <a:endParaRPr lang="en-US" dirty="0"/>
          </a:p>
        </p:txBody>
      </p:sp>
    </p:spTree>
    <p:extLst>
      <p:ext uri="{BB962C8B-B14F-4D97-AF65-F5344CB8AC3E}">
        <p14:creationId xmlns:p14="http://schemas.microsoft.com/office/powerpoint/2010/main" val="35897289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106CB3-D15B-EBC1-D54A-F8285BD3153C}"/>
              </a:ext>
            </a:extLst>
          </p:cNvPr>
          <p:cNvSpPr>
            <a:spLocks noGrp="1"/>
          </p:cNvSpPr>
          <p:nvPr>
            <p:ph type="title"/>
          </p:nvPr>
        </p:nvSpPr>
        <p:spPr/>
        <p:txBody>
          <a:bodyPr/>
          <a:lstStyle/>
          <a:p>
            <a:r>
              <a:rPr lang="en-GB" b="1" dirty="0"/>
              <a:t>Level 4 (Reasoning &amp; Problem-Solving)</a:t>
            </a:r>
            <a:endParaRPr lang="en-US" dirty="0"/>
          </a:p>
        </p:txBody>
      </p:sp>
      <p:sp>
        <p:nvSpPr>
          <p:cNvPr id="3" name="Content Placeholder 2">
            <a:extLst>
              <a:ext uri="{FF2B5EF4-FFF2-40B4-BE49-F238E27FC236}">
                <a16:creationId xmlns:a16="http://schemas.microsoft.com/office/drawing/2014/main" id="{BE90FD9C-2CDD-F127-5CAA-1DC22A1EEF14}"/>
              </a:ext>
            </a:extLst>
          </p:cNvPr>
          <p:cNvSpPr>
            <a:spLocks noGrp="1"/>
          </p:cNvSpPr>
          <p:nvPr>
            <p:ph idx="1"/>
          </p:nvPr>
        </p:nvSpPr>
        <p:spPr/>
        <p:txBody>
          <a:bodyPr>
            <a:normAutofit fontScale="92500" lnSpcReduction="20000"/>
          </a:bodyPr>
          <a:lstStyle/>
          <a:p>
            <a:pPr algn="l">
              <a:buFont typeface="+mj-lt"/>
              <a:buAutoNum type="arabicPeriod"/>
            </a:pPr>
            <a:r>
              <a:rPr lang="en-GB" b="0" i="0" u="none" strike="noStrike" dirty="0">
                <a:solidFill>
                  <a:srgbClr val="000000"/>
                </a:solidFill>
                <a:effectLst/>
              </a:rPr>
              <a:t>What are the benefits of cooking food on a barbecue? → Barbecuing makes food taste good and can be healthier.</a:t>
            </a:r>
          </a:p>
          <a:p>
            <a:pPr algn="l">
              <a:buFont typeface="+mj-lt"/>
              <a:buAutoNum type="arabicPeriod"/>
            </a:pPr>
            <a:r>
              <a:rPr lang="en-GB" b="0" i="0" u="none" strike="noStrike" dirty="0">
                <a:solidFill>
                  <a:srgbClr val="000000"/>
                </a:solidFill>
                <a:effectLst/>
              </a:rPr>
              <a:t>How do barbecues bring people together? → People talk, eat, and have fun together at barbecues.</a:t>
            </a:r>
          </a:p>
          <a:p>
            <a:pPr algn="l">
              <a:buFont typeface="+mj-lt"/>
              <a:buAutoNum type="arabicPeriod"/>
            </a:pPr>
            <a:r>
              <a:rPr lang="en-GB" b="0" i="0" u="none" strike="noStrike" dirty="0">
                <a:solidFill>
                  <a:srgbClr val="000000"/>
                </a:solidFill>
                <a:effectLst/>
              </a:rPr>
              <a:t>What safety rules should be followed at a barbecue? → Keep the fire controlled, don’t touch the grill, and be careful.</a:t>
            </a:r>
          </a:p>
          <a:p>
            <a:pPr algn="l">
              <a:buFont typeface="+mj-lt"/>
              <a:buAutoNum type="arabicPeriod"/>
            </a:pPr>
            <a:r>
              <a:rPr lang="en-GB" b="0" i="0" u="none" strike="noStrike" dirty="0">
                <a:solidFill>
                  <a:srgbClr val="000000"/>
                </a:solidFill>
                <a:effectLst/>
              </a:rPr>
              <a:t>How do different cultures barbecue food differently? → Some cultures use different spices, meats, and cooking styles.</a:t>
            </a:r>
          </a:p>
          <a:p>
            <a:pPr algn="l">
              <a:buFont typeface="+mj-lt"/>
              <a:buAutoNum type="arabicPeriod"/>
            </a:pPr>
            <a:r>
              <a:rPr lang="en-GB" b="0" i="0" u="none" strike="noStrike" dirty="0">
                <a:solidFill>
                  <a:srgbClr val="000000"/>
                </a:solidFill>
                <a:effectLst/>
              </a:rPr>
              <a:t>What might the family do after they finish eating? → They might clean up, play games, or relax.</a:t>
            </a:r>
          </a:p>
          <a:p>
            <a:pPr algn="l">
              <a:buFont typeface="+mj-lt"/>
              <a:buAutoNum type="arabicPeriod"/>
            </a:pPr>
            <a:r>
              <a:rPr lang="en-GB" b="0" i="0" u="none" strike="noStrike" dirty="0">
                <a:solidFill>
                  <a:srgbClr val="000000"/>
                </a:solidFill>
                <a:effectLst/>
              </a:rPr>
              <a:t>How is a barbecue different from cooking in the kitchen? → Barbecuing uses fire outside, while kitchens use stoves and ovens.</a:t>
            </a:r>
          </a:p>
        </p:txBody>
      </p:sp>
    </p:spTree>
    <p:extLst>
      <p:ext uri="{BB962C8B-B14F-4D97-AF65-F5344CB8AC3E}">
        <p14:creationId xmlns:p14="http://schemas.microsoft.com/office/powerpoint/2010/main" val="15452939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A1E869-5FF0-CADA-F50F-65C0B80BD209}"/>
              </a:ext>
            </a:extLst>
          </p:cNvPr>
          <p:cNvSpPr>
            <a:spLocks noGrp="1"/>
          </p:cNvSpPr>
          <p:nvPr>
            <p:ph type="title"/>
          </p:nvPr>
        </p:nvSpPr>
        <p:spPr/>
        <p:txBody>
          <a:bodyPr/>
          <a:lstStyle/>
          <a:p>
            <a:pPr algn="ctr"/>
            <a:r>
              <a:rPr lang="en-US" dirty="0"/>
              <a:t>Directions for Use</a:t>
            </a:r>
          </a:p>
        </p:txBody>
      </p:sp>
      <p:graphicFrame>
        <p:nvGraphicFramePr>
          <p:cNvPr id="5" name="Table 4">
            <a:extLst>
              <a:ext uri="{FF2B5EF4-FFF2-40B4-BE49-F238E27FC236}">
                <a16:creationId xmlns:a16="http://schemas.microsoft.com/office/drawing/2014/main" id="{4C339512-3C79-9E24-1D91-E7BA77D74598}"/>
              </a:ext>
            </a:extLst>
          </p:cNvPr>
          <p:cNvGraphicFramePr>
            <a:graphicFrameLocks noGrp="1"/>
          </p:cNvGraphicFramePr>
          <p:nvPr>
            <p:extLst>
              <p:ext uri="{D42A27DB-BD31-4B8C-83A1-F6EECF244321}">
                <p14:modId xmlns:p14="http://schemas.microsoft.com/office/powerpoint/2010/main" val="939144087"/>
              </p:ext>
            </p:extLst>
          </p:nvPr>
        </p:nvGraphicFramePr>
        <p:xfrm>
          <a:off x="149340" y="169803"/>
          <a:ext cx="11893320" cy="6518394"/>
        </p:xfrm>
        <a:graphic>
          <a:graphicData uri="http://schemas.openxmlformats.org/drawingml/2006/table">
            <a:tbl>
              <a:tblPr firstRow="1" bandRow="1">
                <a:tableStyleId>{5C22544A-7EE6-4342-B048-85BDC9FD1C3A}</a:tableStyleId>
              </a:tblPr>
              <a:tblGrid>
                <a:gridCol w="11893320">
                  <a:extLst>
                    <a:ext uri="{9D8B030D-6E8A-4147-A177-3AD203B41FA5}">
                      <a16:colId xmlns:a16="http://schemas.microsoft.com/office/drawing/2014/main" val="323449512"/>
                    </a:ext>
                  </a:extLst>
                </a:gridCol>
              </a:tblGrid>
              <a:tr h="6518394">
                <a:tc>
                  <a:txBody>
                    <a:bodyPr/>
                    <a:lstStyle/>
                    <a:p>
                      <a:pPr algn="ct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40672589"/>
                  </a:ext>
                </a:extLst>
              </a:tr>
            </a:tbl>
          </a:graphicData>
        </a:graphic>
      </p:graphicFrame>
      <p:sp>
        <p:nvSpPr>
          <p:cNvPr id="3" name="Content Placeholder 2">
            <a:extLst>
              <a:ext uri="{FF2B5EF4-FFF2-40B4-BE49-F238E27FC236}">
                <a16:creationId xmlns:a16="http://schemas.microsoft.com/office/drawing/2014/main" id="{D51B5E2F-EBB2-7D7F-1F50-7409B22246C3}"/>
              </a:ext>
            </a:extLst>
          </p:cNvPr>
          <p:cNvSpPr>
            <a:spLocks noGrp="1"/>
          </p:cNvSpPr>
          <p:nvPr>
            <p:ph idx="1"/>
          </p:nvPr>
        </p:nvSpPr>
        <p:spPr/>
        <p:txBody>
          <a:bodyPr>
            <a:normAutofit fontScale="85000" lnSpcReduction="10000"/>
          </a:bodyPr>
          <a:lstStyle/>
          <a:p>
            <a:pPr marL="0" indent="0" algn="l">
              <a:buNone/>
            </a:pPr>
            <a:r>
              <a:rPr lang="en-GB" b="0" i="0" u="none" strike="noStrike" dirty="0">
                <a:solidFill>
                  <a:srgbClr val="000000"/>
                </a:solidFill>
                <a:effectLst/>
              </a:rPr>
              <a:t>This interactive PowerPoint is designed for use in both family and school settings. It encourages children to develop their thinking and language skills by answering questions at different difficulty levels. Here’s how you can use it:</a:t>
            </a:r>
          </a:p>
          <a:p>
            <a:pPr algn="l">
              <a:buFont typeface="Wingdings" pitchFamily="2" charset="2"/>
              <a:buChar char="v"/>
            </a:pPr>
            <a:r>
              <a:rPr lang="en-GB" b="1" i="0" u="none" strike="noStrike" dirty="0">
                <a:solidFill>
                  <a:srgbClr val="000000"/>
                </a:solidFill>
                <a:effectLst/>
              </a:rPr>
              <a:t>Choose a Picture Scene</a:t>
            </a:r>
            <a:r>
              <a:rPr lang="en-GB" b="0" i="0" u="none" strike="noStrike" dirty="0">
                <a:solidFill>
                  <a:srgbClr val="000000"/>
                </a:solidFill>
                <a:effectLst/>
              </a:rPr>
              <a:t> – Click on a scene to explore different real-life situations.</a:t>
            </a:r>
          </a:p>
          <a:p>
            <a:pPr algn="l">
              <a:buFont typeface="Wingdings" pitchFamily="2" charset="2"/>
              <a:buChar char="v"/>
            </a:pPr>
            <a:r>
              <a:rPr lang="en-GB" b="1" i="0" u="none" strike="noStrike" dirty="0">
                <a:solidFill>
                  <a:srgbClr val="000000"/>
                </a:solidFill>
                <a:effectLst/>
              </a:rPr>
              <a:t>Answer the Questions</a:t>
            </a:r>
            <a:r>
              <a:rPr lang="en-GB" b="0" i="0" u="none" strike="noStrike" dirty="0">
                <a:solidFill>
                  <a:srgbClr val="000000"/>
                </a:solidFill>
                <a:effectLst/>
              </a:rPr>
              <a:t> – Each scene has questions at four levels. Start with level 1 and progress to level 4 as the child’s confidence grows.</a:t>
            </a:r>
          </a:p>
          <a:p>
            <a:pPr algn="l">
              <a:buFont typeface="Wingdings" pitchFamily="2" charset="2"/>
              <a:buChar char="v"/>
            </a:pPr>
            <a:r>
              <a:rPr lang="en-GB" b="1" i="0" u="none" strike="noStrike" dirty="0">
                <a:solidFill>
                  <a:srgbClr val="000000"/>
                </a:solidFill>
                <a:effectLst/>
              </a:rPr>
              <a:t>Encourage Discussion</a:t>
            </a:r>
            <a:r>
              <a:rPr lang="en-GB" b="0" i="0" u="none" strike="noStrike" dirty="0">
                <a:solidFill>
                  <a:srgbClr val="000000"/>
                </a:solidFill>
                <a:effectLst/>
              </a:rPr>
              <a:t> – Let children explain their answers in their own words and ask follow-up questions to expand their thinking.</a:t>
            </a:r>
          </a:p>
          <a:p>
            <a:pPr algn="l">
              <a:buFont typeface="Wingdings" pitchFamily="2" charset="2"/>
              <a:buChar char="v"/>
            </a:pPr>
            <a:r>
              <a:rPr lang="en-GB" b="1" i="0" u="none" strike="noStrike" dirty="0">
                <a:solidFill>
                  <a:srgbClr val="000000"/>
                </a:solidFill>
                <a:effectLst/>
              </a:rPr>
              <a:t>Use in Groups or Individually</a:t>
            </a:r>
            <a:r>
              <a:rPr lang="en-GB" b="0" i="0" u="none" strike="noStrike" dirty="0">
                <a:solidFill>
                  <a:srgbClr val="000000"/>
                </a:solidFill>
                <a:effectLst/>
              </a:rPr>
              <a:t> – This resource works well for one-on-one practice, small group activities, or whole-class discussions.</a:t>
            </a:r>
          </a:p>
          <a:p>
            <a:pPr algn="l">
              <a:buFont typeface="Wingdings" pitchFamily="2" charset="2"/>
              <a:buChar char="v"/>
            </a:pPr>
            <a:r>
              <a:rPr lang="en-GB" b="1" i="0" u="none" strike="noStrike" dirty="0">
                <a:solidFill>
                  <a:srgbClr val="000000"/>
                </a:solidFill>
                <a:effectLst/>
              </a:rPr>
              <a:t>Make It Fun!</a:t>
            </a:r>
            <a:r>
              <a:rPr lang="en-GB" b="0" i="0" u="none" strike="noStrike" dirty="0">
                <a:solidFill>
                  <a:srgbClr val="000000"/>
                </a:solidFill>
                <a:effectLst/>
              </a:rPr>
              <a:t> – Praise responses, encourage creativity, and make the experience enjoyable for the child.</a:t>
            </a:r>
          </a:p>
          <a:p>
            <a:pPr marL="0" indent="0">
              <a:buNone/>
            </a:pPr>
            <a:endParaRPr lang="en-US" dirty="0"/>
          </a:p>
        </p:txBody>
      </p:sp>
    </p:spTree>
    <p:extLst>
      <p:ext uri="{BB962C8B-B14F-4D97-AF65-F5344CB8AC3E}">
        <p14:creationId xmlns:p14="http://schemas.microsoft.com/office/powerpoint/2010/main" val="21254998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5C9F7EB-15E7-48CE-953C-50B261CE9DDC}"/>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9967679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BD10B0-23D0-4958-AAA0-959073F106A3}"/>
              </a:ext>
            </a:extLst>
          </p:cNvPr>
          <p:cNvSpPr>
            <a:spLocks noGrp="1"/>
          </p:cNvSpPr>
          <p:nvPr>
            <p:ph type="title"/>
          </p:nvPr>
        </p:nvSpPr>
        <p:spPr/>
        <p:txBody>
          <a:bodyPr/>
          <a:lstStyle/>
          <a:p>
            <a:r>
              <a:rPr lang="en-GB" b="1" dirty="0"/>
              <a:t>Level 1 (Naming/Pointing)</a:t>
            </a:r>
            <a:endParaRPr lang="en-US" dirty="0"/>
          </a:p>
        </p:txBody>
      </p:sp>
      <p:sp>
        <p:nvSpPr>
          <p:cNvPr id="3" name="Content Placeholder 2">
            <a:extLst>
              <a:ext uri="{FF2B5EF4-FFF2-40B4-BE49-F238E27FC236}">
                <a16:creationId xmlns:a16="http://schemas.microsoft.com/office/drawing/2014/main" id="{390303D0-49A7-06F1-2A43-72216B9BC55B}"/>
              </a:ext>
            </a:extLst>
          </p:cNvPr>
          <p:cNvSpPr>
            <a:spLocks noGrp="1"/>
          </p:cNvSpPr>
          <p:nvPr>
            <p:ph idx="1"/>
          </p:nvPr>
        </p:nvSpPr>
        <p:spPr/>
        <p:txBody>
          <a:bodyPr/>
          <a:lstStyle/>
          <a:p>
            <a:pPr>
              <a:buFont typeface="+mj-lt"/>
              <a:buAutoNum type="arabicPeriod"/>
            </a:pPr>
            <a:r>
              <a:rPr lang="en-GB" dirty="0"/>
              <a:t>What is this? (Pointing to a sandcastle) → A sandcastle.</a:t>
            </a:r>
          </a:p>
          <a:p>
            <a:pPr>
              <a:buFont typeface="+mj-lt"/>
              <a:buAutoNum type="arabicPeriod"/>
            </a:pPr>
            <a:r>
              <a:rPr lang="en-GB" dirty="0"/>
              <a:t>Where is the ball? → On the sand/in the air/in the water.</a:t>
            </a:r>
          </a:p>
          <a:p>
            <a:pPr>
              <a:buFont typeface="+mj-lt"/>
              <a:buAutoNum type="arabicPeriod"/>
            </a:pPr>
            <a:r>
              <a:rPr lang="en-GB" dirty="0"/>
              <a:t>Who is wearing a sunhat? → The girl/boy near the umbrella.</a:t>
            </a:r>
          </a:p>
          <a:p>
            <a:pPr>
              <a:buFont typeface="+mj-lt"/>
              <a:buAutoNum type="arabicPeriod"/>
            </a:pPr>
            <a:r>
              <a:rPr lang="en-GB" dirty="0"/>
              <a:t>What colour is the umbrella? → Red, blue, yellow, etc. (depending on the image).</a:t>
            </a:r>
          </a:p>
          <a:p>
            <a:pPr>
              <a:buFont typeface="+mj-lt"/>
              <a:buAutoNum type="arabicPeriod"/>
            </a:pPr>
            <a:r>
              <a:rPr lang="en-GB" dirty="0"/>
              <a:t>Show me the waves. → (Child points to the waves in the image.)</a:t>
            </a:r>
          </a:p>
          <a:p>
            <a:pPr>
              <a:buFont typeface="+mj-lt"/>
              <a:buAutoNum type="arabicPeriod"/>
            </a:pPr>
            <a:r>
              <a:rPr lang="en-GB" dirty="0"/>
              <a:t>Where is the ice cream? → In the child's hand/on the table.</a:t>
            </a:r>
          </a:p>
          <a:p>
            <a:pPr marL="0" indent="0">
              <a:buNone/>
            </a:pPr>
            <a:endParaRPr lang="en-US" dirty="0"/>
          </a:p>
        </p:txBody>
      </p:sp>
    </p:spTree>
    <p:extLst>
      <p:ext uri="{BB962C8B-B14F-4D97-AF65-F5344CB8AC3E}">
        <p14:creationId xmlns:p14="http://schemas.microsoft.com/office/powerpoint/2010/main" val="26247811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865AD8-B5CE-251A-27F1-436D2A625A5A}"/>
              </a:ext>
            </a:extLst>
          </p:cNvPr>
          <p:cNvSpPr>
            <a:spLocks noGrp="1"/>
          </p:cNvSpPr>
          <p:nvPr>
            <p:ph type="title"/>
          </p:nvPr>
        </p:nvSpPr>
        <p:spPr/>
        <p:txBody>
          <a:bodyPr/>
          <a:lstStyle/>
          <a:p>
            <a:r>
              <a:rPr lang="en-GB" b="1" i="0" u="none" strike="noStrike" dirty="0">
                <a:solidFill>
                  <a:srgbClr val="000000"/>
                </a:solidFill>
                <a:effectLst/>
              </a:rPr>
              <a:t>Level 2 (Describing)</a:t>
            </a:r>
            <a:endParaRPr lang="en-US" dirty="0"/>
          </a:p>
        </p:txBody>
      </p:sp>
      <p:sp>
        <p:nvSpPr>
          <p:cNvPr id="3" name="Content Placeholder 2">
            <a:extLst>
              <a:ext uri="{FF2B5EF4-FFF2-40B4-BE49-F238E27FC236}">
                <a16:creationId xmlns:a16="http://schemas.microsoft.com/office/drawing/2014/main" id="{74699EAB-94B1-49D4-121A-F3912103C52A}"/>
              </a:ext>
            </a:extLst>
          </p:cNvPr>
          <p:cNvSpPr>
            <a:spLocks noGrp="1"/>
          </p:cNvSpPr>
          <p:nvPr>
            <p:ph idx="1"/>
          </p:nvPr>
        </p:nvSpPr>
        <p:spPr/>
        <p:txBody>
          <a:bodyPr>
            <a:normAutofit fontScale="92500"/>
          </a:bodyPr>
          <a:lstStyle/>
          <a:p>
            <a:pPr algn="l">
              <a:buFont typeface="+mj-lt"/>
              <a:buAutoNum type="arabicPeriod"/>
            </a:pPr>
            <a:r>
              <a:rPr lang="en-GB" b="0" i="0" u="none" strike="noStrike" dirty="0">
                <a:solidFill>
                  <a:srgbClr val="000000"/>
                </a:solidFill>
                <a:effectLst/>
              </a:rPr>
              <a:t>What is the boy doing with the bucket? → He is filling it with sand to make a sandcastle.</a:t>
            </a:r>
          </a:p>
          <a:p>
            <a:pPr algn="l">
              <a:buFont typeface="+mj-lt"/>
              <a:buAutoNum type="arabicPeriod"/>
            </a:pPr>
            <a:r>
              <a:rPr lang="en-GB" b="0" i="0" u="none" strike="noStrike" dirty="0">
                <a:solidFill>
                  <a:srgbClr val="000000"/>
                </a:solidFill>
                <a:effectLst/>
              </a:rPr>
              <a:t>How does the water feel? → It feels cold, wet, and refreshing.</a:t>
            </a:r>
          </a:p>
          <a:p>
            <a:pPr algn="l">
              <a:buFont typeface="+mj-lt"/>
              <a:buAutoNum type="arabicPeriod"/>
            </a:pPr>
            <a:r>
              <a:rPr lang="en-GB" b="0" i="0" u="none" strike="noStrike" dirty="0">
                <a:solidFill>
                  <a:srgbClr val="000000"/>
                </a:solidFill>
                <a:effectLst/>
              </a:rPr>
              <a:t>What do people wear at the beach? → Swimsuits, shorts, t-shirts, sunhats, and sunglasses.</a:t>
            </a:r>
          </a:p>
          <a:p>
            <a:pPr algn="l">
              <a:buFont typeface="+mj-lt"/>
              <a:buAutoNum type="arabicPeriod"/>
            </a:pPr>
            <a:r>
              <a:rPr lang="en-GB" b="0" i="0" u="none" strike="noStrike" dirty="0">
                <a:solidFill>
                  <a:srgbClr val="000000"/>
                </a:solidFill>
                <a:effectLst/>
              </a:rPr>
              <a:t>Describe the sandcastle. → It is big, made of sand, has towers, and a small moat around it.</a:t>
            </a:r>
          </a:p>
          <a:p>
            <a:pPr algn="l">
              <a:buFont typeface="+mj-lt"/>
              <a:buAutoNum type="arabicPeriod"/>
            </a:pPr>
            <a:r>
              <a:rPr lang="en-GB" b="0" i="0" u="none" strike="noStrike" dirty="0">
                <a:solidFill>
                  <a:srgbClr val="000000"/>
                </a:solidFill>
                <a:effectLst/>
              </a:rPr>
              <a:t>What is the weather like? → It is sunny and warm with a clear blue sky.</a:t>
            </a:r>
          </a:p>
          <a:p>
            <a:pPr algn="l">
              <a:buFont typeface="+mj-lt"/>
              <a:buAutoNum type="arabicPeriod"/>
            </a:pPr>
            <a:r>
              <a:rPr lang="en-GB" b="0" i="0" u="none" strike="noStrike" dirty="0">
                <a:solidFill>
                  <a:srgbClr val="000000"/>
                </a:solidFill>
                <a:effectLst/>
              </a:rPr>
              <a:t>What do you see in the sky? → The sun, some clouds, and seagulls flying.</a:t>
            </a:r>
          </a:p>
          <a:p>
            <a:endParaRPr lang="en-US" dirty="0"/>
          </a:p>
        </p:txBody>
      </p:sp>
    </p:spTree>
    <p:extLst>
      <p:ext uri="{BB962C8B-B14F-4D97-AF65-F5344CB8AC3E}">
        <p14:creationId xmlns:p14="http://schemas.microsoft.com/office/powerpoint/2010/main" val="13150152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6CA59D-A24F-15FF-ADA8-A8BE4831C86D}"/>
              </a:ext>
            </a:extLst>
          </p:cNvPr>
          <p:cNvSpPr>
            <a:spLocks noGrp="1"/>
          </p:cNvSpPr>
          <p:nvPr>
            <p:ph type="title"/>
          </p:nvPr>
        </p:nvSpPr>
        <p:spPr/>
        <p:txBody>
          <a:bodyPr/>
          <a:lstStyle/>
          <a:p>
            <a:r>
              <a:rPr lang="en-GB" b="1" dirty="0"/>
              <a:t>Level 3 (Storytelling &amp; Predicting)</a:t>
            </a:r>
            <a:endParaRPr lang="en-US" dirty="0"/>
          </a:p>
        </p:txBody>
      </p:sp>
      <p:sp>
        <p:nvSpPr>
          <p:cNvPr id="3" name="Content Placeholder 2">
            <a:extLst>
              <a:ext uri="{FF2B5EF4-FFF2-40B4-BE49-F238E27FC236}">
                <a16:creationId xmlns:a16="http://schemas.microsoft.com/office/drawing/2014/main" id="{38229413-363C-AA8D-B36F-C927E57003EF}"/>
              </a:ext>
            </a:extLst>
          </p:cNvPr>
          <p:cNvSpPr>
            <a:spLocks noGrp="1"/>
          </p:cNvSpPr>
          <p:nvPr>
            <p:ph idx="1"/>
          </p:nvPr>
        </p:nvSpPr>
        <p:spPr/>
        <p:txBody>
          <a:bodyPr>
            <a:normAutofit fontScale="92500" lnSpcReduction="10000"/>
          </a:bodyPr>
          <a:lstStyle/>
          <a:p>
            <a:pPr>
              <a:buFont typeface="+mj-lt"/>
              <a:buAutoNum type="arabicPeriod"/>
            </a:pPr>
            <a:r>
              <a:rPr lang="en-GB" dirty="0"/>
              <a:t>What might happen if a big wave comes? → It could wash away the sandcastle and make people run away.</a:t>
            </a:r>
          </a:p>
          <a:p>
            <a:pPr>
              <a:buFont typeface="+mj-lt"/>
              <a:buAutoNum type="arabicPeriod"/>
            </a:pPr>
            <a:r>
              <a:rPr lang="en-GB" dirty="0"/>
              <a:t>How do you think the children feel? → They feel happy and excited to play at the beach.</a:t>
            </a:r>
          </a:p>
          <a:p>
            <a:pPr>
              <a:buFont typeface="+mj-lt"/>
              <a:buAutoNum type="arabicPeriod"/>
            </a:pPr>
            <a:r>
              <a:rPr lang="en-GB" dirty="0"/>
              <a:t>What do you think will happen next? → The children will finish the sandcastle or go for a swim.</a:t>
            </a:r>
          </a:p>
          <a:p>
            <a:pPr>
              <a:buFont typeface="+mj-lt"/>
              <a:buAutoNum type="arabicPeriod"/>
            </a:pPr>
            <a:r>
              <a:rPr lang="en-GB" dirty="0"/>
              <a:t>What could the family eat for lunch? → Sandwiches, fruit, crisps, and juice.</a:t>
            </a:r>
          </a:p>
          <a:p>
            <a:pPr>
              <a:buFont typeface="+mj-lt"/>
              <a:buAutoNum type="arabicPeriod"/>
            </a:pPr>
            <a:r>
              <a:rPr lang="en-GB" dirty="0"/>
              <a:t>Why is the girl wearing sunglasses? → To protect her eyes from the bright sun.</a:t>
            </a:r>
          </a:p>
          <a:p>
            <a:pPr>
              <a:buFont typeface="+mj-lt"/>
              <a:buAutoNum type="arabicPeriod"/>
            </a:pPr>
            <a:r>
              <a:rPr lang="en-GB" dirty="0"/>
              <a:t>How do you think the sandcastle was made? → The children used buckets and shovels to shape the sand.</a:t>
            </a:r>
          </a:p>
          <a:p>
            <a:pPr marL="0" indent="0">
              <a:buNone/>
            </a:pPr>
            <a:endParaRPr lang="en-US" dirty="0"/>
          </a:p>
        </p:txBody>
      </p:sp>
    </p:spTree>
    <p:extLst>
      <p:ext uri="{BB962C8B-B14F-4D97-AF65-F5344CB8AC3E}">
        <p14:creationId xmlns:p14="http://schemas.microsoft.com/office/powerpoint/2010/main" val="3045216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28FCC4-83C6-D83E-C131-E6CF846030F9}"/>
              </a:ext>
            </a:extLst>
          </p:cNvPr>
          <p:cNvSpPr>
            <a:spLocks noGrp="1"/>
          </p:cNvSpPr>
          <p:nvPr>
            <p:ph type="title"/>
          </p:nvPr>
        </p:nvSpPr>
        <p:spPr/>
        <p:txBody>
          <a:bodyPr/>
          <a:lstStyle/>
          <a:p>
            <a:r>
              <a:rPr lang="en-GB" b="1" dirty="0"/>
              <a:t>Level 4 (Reasoning &amp; Problem-Solving)</a:t>
            </a:r>
            <a:endParaRPr lang="en-US" dirty="0"/>
          </a:p>
        </p:txBody>
      </p:sp>
      <p:sp>
        <p:nvSpPr>
          <p:cNvPr id="3" name="Content Placeholder 2">
            <a:extLst>
              <a:ext uri="{FF2B5EF4-FFF2-40B4-BE49-F238E27FC236}">
                <a16:creationId xmlns:a16="http://schemas.microsoft.com/office/drawing/2014/main" id="{349C52A6-328D-223B-8DCB-D355748A926D}"/>
              </a:ext>
            </a:extLst>
          </p:cNvPr>
          <p:cNvSpPr>
            <a:spLocks noGrp="1"/>
          </p:cNvSpPr>
          <p:nvPr>
            <p:ph idx="1"/>
          </p:nvPr>
        </p:nvSpPr>
        <p:spPr/>
        <p:txBody>
          <a:bodyPr>
            <a:normAutofit fontScale="92500" lnSpcReduction="10000"/>
          </a:bodyPr>
          <a:lstStyle/>
          <a:p>
            <a:pPr>
              <a:buFont typeface="+mj-lt"/>
              <a:buAutoNum type="arabicPeriod"/>
            </a:pPr>
            <a:r>
              <a:rPr lang="en-GB" dirty="0"/>
              <a:t>Why do people put on sunscreen? → To protect their skin from sunburn.</a:t>
            </a:r>
          </a:p>
          <a:p>
            <a:pPr>
              <a:buFont typeface="+mj-lt"/>
              <a:buAutoNum type="arabicPeriod"/>
            </a:pPr>
            <a:r>
              <a:rPr lang="en-GB" dirty="0"/>
              <a:t>What would happen if someone forgot their towel? → They might have to sit on the sand and could get wet.</a:t>
            </a:r>
          </a:p>
          <a:p>
            <a:pPr>
              <a:buFont typeface="+mj-lt"/>
              <a:buAutoNum type="arabicPeriod"/>
            </a:pPr>
            <a:r>
              <a:rPr lang="en-GB" dirty="0"/>
              <a:t>Why is it important to stay near an adult at the beach? → To stay safe in the water and not get lost.</a:t>
            </a:r>
          </a:p>
          <a:p>
            <a:pPr>
              <a:buFont typeface="+mj-lt"/>
              <a:buAutoNum type="arabicPeriod"/>
            </a:pPr>
            <a:r>
              <a:rPr lang="en-GB" dirty="0"/>
              <a:t>What could you do if your ice cream melted? → Eat it quickly or get another one.</a:t>
            </a:r>
          </a:p>
          <a:p>
            <a:pPr>
              <a:buFont typeface="+mj-lt"/>
              <a:buAutoNum type="arabicPeriod"/>
            </a:pPr>
            <a:r>
              <a:rPr lang="en-GB" dirty="0"/>
              <a:t>Why do waves move towards the shore? → Because of the wind and the movement of the ocean.</a:t>
            </a:r>
          </a:p>
          <a:p>
            <a:pPr>
              <a:buFont typeface="+mj-lt"/>
              <a:buAutoNum type="arabicPeriod"/>
            </a:pPr>
            <a:r>
              <a:rPr lang="en-GB" dirty="0"/>
              <a:t>How could you make a stronger sandcastle? → Use wet sand, pack it tightly, and build walls around it.</a:t>
            </a:r>
          </a:p>
          <a:p>
            <a:pPr marL="0" indent="0">
              <a:buNone/>
            </a:pPr>
            <a:endParaRPr lang="en-US" dirty="0"/>
          </a:p>
        </p:txBody>
      </p:sp>
    </p:spTree>
    <p:extLst>
      <p:ext uri="{BB962C8B-B14F-4D97-AF65-F5344CB8AC3E}">
        <p14:creationId xmlns:p14="http://schemas.microsoft.com/office/powerpoint/2010/main" val="10533231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a:extLst>
              <a:ext uri="{FF2B5EF4-FFF2-40B4-BE49-F238E27FC236}">
                <a16:creationId xmlns:a16="http://schemas.microsoft.com/office/drawing/2014/main" id="{A7C665BC-22B7-4BEA-66B1-6AB51906D4B6}"/>
              </a:ext>
            </a:extLst>
          </p:cNvPr>
          <p:cNvPicPr>
            <a:picLocks noChangeAspect="1"/>
          </p:cNvPicPr>
          <p:nvPr/>
        </p:nvPicPr>
        <p:blipFill>
          <a:blip r:embed="rId2"/>
          <a:srcRect t="29409" b="14351"/>
          <a:stretch/>
        </p:blipFill>
        <p:spPr>
          <a:xfrm>
            <a:off x="20" y="1282"/>
            <a:ext cx="12191980" cy="6856718"/>
          </a:xfrm>
          <a:prstGeom prst="rect">
            <a:avLst/>
          </a:prstGeom>
        </p:spPr>
      </p:pic>
    </p:spTree>
    <p:extLst>
      <p:ext uri="{BB962C8B-B14F-4D97-AF65-F5344CB8AC3E}">
        <p14:creationId xmlns:p14="http://schemas.microsoft.com/office/powerpoint/2010/main" val="368152547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2065</TotalTime>
  <Words>2695</Words>
  <Application>Microsoft Macintosh PowerPoint</Application>
  <PresentationFormat>Widescreen</PresentationFormat>
  <Paragraphs>168</Paragraphs>
  <Slides>28</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28</vt:i4>
      </vt:variant>
    </vt:vector>
  </HeadingPairs>
  <TitlesOfParts>
    <vt:vector size="33" baseType="lpstr">
      <vt:lpstr>Arial</vt:lpstr>
      <vt:lpstr>Calibri</vt:lpstr>
      <vt:lpstr>Calibri Light</vt:lpstr>
      <vt:lpstr>Wingdings</vt:lpstr>
      <vt:lpstr>Office Theme</vt:lpstr>
      <vt:lpstr>Fun picture scenarios and questions</vt:lpstr>
      <vt:lpstr>Credits and terms of use</vt:lpstr>
      <vt:lpstr>Directions for Use</vt:lpstr>
      <vt:lpstr>PowerPoint Presentation</vt:lpstr>
      <vt:lpstr>Level 1 (Naming/Pointing)</vt:lpstr>
      <vt:lpstr>Level 2 (Describing)</vt:lpstr>
      <vt:lpstr>Level 3 (Storytelling &amp; Predicting)</vt:lpstr>
      <vt:lpstr>Level 4 (Reasoning &amp; Problem-Solving)</vt:lpstr>
      <vt:lpstr>PowerPoint Presentation</vt:lpstr>
      <vt:lpstr>Level 1 (Naming/Pointing)</vt:lpstr>
      <vt:lpstr>Level 2 (Describing)</vt:lpstr>
      <vt:lpstr>Level 3 (Storytelling &amp; Predicting)</vt:lpstr>
      <vt:lpstr>Level 4 (Reasoning &amp; Problem-Solving)</vt:lpstr>
      <vt:lpstr>PowerPoint Presentation</vt:lpstr>
      <vt:lpstr>Level 1 (Naming/Pointing)</vt:lpstr>
      <vt:lpstr>Level 2 (Describing)</vt:lpstr>
      <vt:lpstr>Level 3 (Storytelling &amp; Predicting)</vt:lpstr>
      <vt:lpstr>Level 4 (Reasoning &amp; Problem-Solving)</vt:lpstr>
      <vt:lpstr>PowerPoint Presentation</vt:lpstr>
      <vt:lpstr>Level 1 (Naming/Pointing)</vt:lpstr>
      <vt:lpstr>Level 2 (Describing)</vt:lpstr>
      <vt:lpstr>Level 3 (Storytelling &amp; Predicting)</vt:lpstr>
      <vt:lpstr>Level 4 (Reasoning &amp; Problem-Solving)</vt:lpstr>
      <vt:lpstr>PowerPoint Presentation</vt:lpstr>
      <vt:lpstr>Level 1 (Naming/Pointing)</vt:lpstr>
      <vt:lpstr>Level 2 (Describing)</vt:lpstr>
      <vt:lpstr>Level 3 (Storytelling &amp; Predicting)</vt:lpstr>
      <vt:lpstr>Level 4 (Reasoning &amp; Problem-Solving)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Fun picture scenarios and questions</dc:title>
  <dc:creator>Aisha A</dc:creator>
  <cp:lastModifiedBy>Aisha A</cp:lastModifiedBy>
  <cp:revision>3</cp:revision>
  <dcterms:created xsi:type="dcterms:W3CDTF">2025-03-09T21:27:29Z</dcterms:created>
  <dcterms:modified xsi:type="dcterms:W3CDTF">2026-04-07T21:26:23Z</dcterms:modified>
</cp:coreProperties>
</file>