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1"/>
  </p:notesMasterIdLst>
  <p:sldIdLst>
    <p:sldId id="257" r:id="rId2"/>
    <p:sldId id="277" r:id="rId3"/>
    <p:sldId id="275" r:id="rId4"/>
    <p:sldId id="276" r:id="rId5"/>
    <p:sldId id="258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93"/>
    <p:restoredTop sz="94388"/>
  </p:normalViewPr>
  <p:slideViewPr>
    <p:cSldViewPr snapToGrid="0">
      <p:cViewPr varScale="1">
        <p:scale>
          <a:sx n="114" d="100"/>
          <a:sy n="114" d="100"/>
        </p:scale>
        <p:origin x="1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80AC43-8E29-F94D-934B-93D624A153A6}" type="datetimeFigureOut">
              <a:rPr lang="en-US" smtClean="0"/>
              <a:t>4/7/26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9EB352-5A9E-F04D-A044-D7D94B085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43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D94AF-233B-9643-B6EA-B48EBAAADB93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033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5DEEF-0B31-8A43-A0D6-DA8F4E713171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065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EFEB2-7908-0A48-8AE0-35439E49FC46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3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67D33-96C7-984E-B3A6-4DF2AD7CB2CE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39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E5A8A-6898-4148-A64E-63F100776A94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6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4C03A-3BEF-9240-8910-A8092B43DE3B}" type="datetime1">
              <a:rPr lang="en-GB" smtClean="0"/>
              <a:t>07/04/2026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01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58D9B-2369-F44D-AD76-5062A8D4150A}" type="datetime1">
              <a:rPr lang="en-GB" smtClean="0"/>
              <a:t>07/04/2026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59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BF5FC-6B22-7C4C-9543-A8E5A1574A71}" type="datetime1">
              <a:rPr lang="en-GB" smtClean="0"/>
              <a:t>07/04/2026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258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95651-5B25-E24C-90E5-BD9B91766360}" type="datetime1">
              <a:rPr lang="en-GB" smtClean="0"/>
              <a:t>07/04/2026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546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0DF6-E85A-9D46-A18A-BD3359300449}" type="datetime1">
              <a:rPr lang="en-GB" smtClean="0"/>
              <a:t>07/04/2026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192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2C81C1-D922-9947-A9AC-A02BC898CB9E}" type="datetime1">
              <a:rPr lang="en-GB" smtClean="0"/>
              <a:t>07/04/2026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909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1A764-19A0-2542-A8B4-B9E4055AA881}" type="datetime1">
              <a:rPr lang="en-GB" smtClean="0"/>
              <a:t>07/04/2026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5567E-73C8-CD46-93FE-31538199E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7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ttlegemsspeechtherapy.com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9906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27" y="551962"/>
            <a:ext cx="8936746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47B9BB-CE20-A6D8-3922-41B7D4B2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50" y="1293338"/>
            <a:ext cx="74295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5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Before/after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84627" y="6354708"/>
            <a:ext cx="8937688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DE4CA1-0387-5BE1-72C0-B6CD8739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675437"/>
            <a:ext cx="3343275" cy="365125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193628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Tidy up                    playing a game.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F96322-A513-5F12-9971-58A53CDF4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744" y="514042"/>
            <a:ext cx="4120612" cy="41206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EA59AB-D86B-7793-42BB-61DB3E434E3B}"/>
              </a:ext>
            </a:extLst>
          </p:cNvPr>
          <p:cNvSpPr/>
          <p:nvPr/>
        </p:nvSpPr>
        <p:spPr>
          <a:xfrm>
            <a:off x="2844801" y="4980306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F3FA70-27C6-86EB-4069-DDAC26A0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70036"/>
            <a:ext cx="3343275" cy="89183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82676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556E-17 L -0.34584 0.5828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92" y="291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9" grpId="0" animBg="1"/>
      <p:bldP spid="4" grpId="0" animBg="1"/>
      <p:bldP spid="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Put your coat on                  you go outside.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C43E2C-E595-D053-FA3A-FC243D0C9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588" y="556309"/>
            <a:ext cx="4264010" cy="42640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9DB2017-11BA-CEAD-3F76-D8056ADF334C}"/>
              </a:ext>
            </a:extLst>
          </p:cNvPr>
          <p:cNvSpPr/>
          <p:nvPr/>
        </p:nvSpPr>
        <p:spPr>
          <a:xfrm>
            <a:off x="4887688" y="4942993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A5FBF30-0B53-B358-B852-DA1626AB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68" y="6744261"/>
            <a:ext cx="3343275" cy="190630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35196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4038 0.35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9" y="177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9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Put sunscreen on                  you go outside.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28A5B0-B25C-51C0-8AD2-BA25DEC43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588" y="579775"/>
            <a:ext cx="4208239" cy="420823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BCD18FF-A036-2087-ABF9-45FADA310D02}"/>
              </a:ext>
            </a:extLst>
          </p:cNvPr>
          <p:cNvSpPr/>
          <p:nvPr/>
        </p:nvSpPr>
        <p:spPr>
          <a:xfrm>
            <a:off x="4887688" y="495960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19CD3-0874-CB13-F2F6-C26E5753C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68" y="6804964"/>
            <a:ext cx="3343275" cy="104801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79218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3798 0.355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7" y="1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9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Wash your hands                 you use the toilet.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C1A6C8-0F14-492D-69FD-118B3EDB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26" y="473829"/>
            <a:ext cx="4118919" cy="41189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00E695-FD6A-A2FF-EC6C-BE17069AE77C}"/>
              </a:ext>
            </a:extLst>
          </p:cNvPr>
          <p:cNvSpPr/>
          <p:nvPr/>
        </p:nvSpPr>
        <p:spPr>
          <a:xfrm>
            <a:off x="4887688" y="4844705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C6064F-1F74-133A-823D-8997378A3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82291"/>
            <a:ext cx="3343275" cy="161492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36091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556E-17 L -0.14151 0.5613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2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9" grpId="0" animBg="1"/>
      <p:bldP spid="4" grpId="0" animBg="1"/>
      <p:bldP spid="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Hug your teddy                     going to sleep.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213837-C874-2BD6-D111-EF20F71DF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658" y="449725"/>
            <a:ext cx="4109334" cy="410933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4887688" y="4863455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A907F-5A96-3FFA-95C3-A07AFADE5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67879"/>
            <a:ext cx="3343275" cy="180242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84779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3702 0.3432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9" y="1715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9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Give a hug                  saying good-bye.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3307043" y="4863455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6F933A-7E4D-3762-A78A-EF98B4FBF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121" y="376663"/>
            <a:ext cx="4273845" cy="42738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1843D51-7C9A-92C3-20E1-7287C7494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93681"/>
            <a:ext cx="3343275" cy="124359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1768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30016 0.341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6" y="1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9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Say thank you                  receiving a gift.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4212207" y="487757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0990A-B47F-B30B-E405-FB3ED690C8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334" y="317345"/>
            <a:ext cx="4373418" cy="4373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6C9BC-8997-A9E5-139C-7DFCFA3C1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82115"/>
            <a:ext cx="3343275" cy="150499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90750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556E-17 L -0.20818 0.5659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17" y="28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4" grpId="0" animBg="1"/>
      <p:bldP spid="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Cool down with a drink                   playing outside.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6330090" y="4844705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A7D5F-2F12-333B-AF49-487EC59C7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26" y="449725"/>
            <a:ext cx="3980329" cy="398032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E025AA-BBE3-AD02-3BD6-300C0288E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050" y="6793220"/>
            <a:ext cx="3343275" cy="161492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64091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77556E-17 L 0.00464 0.5622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" y="2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Mum sings a song                  going to sleep.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4887688" y="4884481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CD6E1E-31D3-BFC5-107F-B3390EA75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34" y="570860"/>
            <a:ext cx="4273845" cy="427384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2E8F01-A7A8-B188-0555-D0679C77A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52958"/>
            <a:ext cx="3343275" cy="148294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0549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383 0.3449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23" y="17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5" grpId="0" animBg="1"/>
      <p:bldP spid="5" grpId="1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20519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Take off your clothes                   going for a bath.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FD08D8-12E4-D7F5-F277-EF619B378A31}"/>
              </a:ext>
            </a:extLst>
          </p:cNvPr>
          <p:cNvSpPr/>
          <p:nvPr/>
        </p:nvSpPr>
        <p:spPr>
          <a:xfrm>
            <a:off x="6266278" y="4863455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9B2E2C-C342-8414-96E4-9B8C895D4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026" y="514042"/>
            <a:ext cx="4509247" cy="44449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ADD3BD-016E-B353-9AAD-2FFF84B2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86869"/>
            <a:ext cx="3343275" cy="101269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9558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00032 0.3439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" y="1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4" grpId="0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23">
            <a:extLst>
              <a:ext uri="{FF2B5EF4-FFF2-40B4-BE49-F238E27FC236}">
                <a16:creationId xmlns:a16="http://schemas.microsoft.com/office/drawing/2014/main" id="{3756B343-807D-456E-AA26-80E96B75D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2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37023" y="1324591"/>
            <a:ext cx="740664" cy="961471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2065" y="354959"/>
            <a:ext cx="5025290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AD8BCE-AB78-CE53-49C1-6CAB4538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74" r="10236" b="-3"/>
          <a:stretch/>
        </p:blipFill>
        <p:spPr>
          <a:xfrm>
            <a:off x="468198" y="650494"/>
            <a:ext cx="4264781" cy="5324142"/>
          </a:xfrm>
          <a:prstGeom prst="rect">
            <a:avLst/>
          </a:prstGeom>
        </p:spPr>
      </p:pic>
      <p:sp>
        <p:nvSpPr>
          <p:cNvPr id="37" name="Rectangle 29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13201" y="1944913"/>
            <a:ext cx="32689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1FA9DF-5683-9124-1D9D-90653D676148}"/>
              </a:ext>
            </a:extLst>
          </p:cNvPr>
          <p:cNvSpPr txBox="1"/>
          <p:nvPr/>
        </p:nvSpPr>
        <p:spPr>
          <a:xfrm>
            <a:off x="5277356" y="499872"/>
            <a:ext cx="4084266" cy="56327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effectLst/>
                <a:latin typeface="Comic Sans MS" panose="030F0902030302020204" pitchFamily="66" charset="0"/>
              </a:rPr>
              <a:t>Before &amp; After: An Interactive Speech &amp; Language Resource</a:t>
            </a:r>
            <a:endParaRPr lang="en-US" sz="1600" b="0" i="0" u="none" strike="noStrike" dirty="0">
              <a:effectLst/>
              <a:latin typeface="Comic Sans MS" panose="030F0902030302020204" pitchFamily="66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0" i="1" u="none" strike="noStrike" dirty="0">
                <a:effectLst/>
                <a:latin typeface="Comic Sans MS" panose="030F0902030302020204" pitchFamily="66" charset="0"/>
              </a:rPr>
              <a:t>Helping Children Understand Sequencing &amp; Time Concepts</a:t>
            </a:r>
            <a:endParaRPr lang="en-US" sz="1600" b="0" i="0" u="none" strike="noStrike" dirty="0">
              <a:effectLst/>
              <a:latin typeface="Comic Sans MS" panose="030F0902030302020204" pitchFamily="66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effectLst/>
                <a:latin typeface="Comic Sans MS" panose="030F0902030302020204" pitchFamily="66" charset="0"/>
              </a:rPr>
              <a:t>Created by Aisha Hanif at Little Gems Speech Therapy</a:t>
            </a:r>
            <a:endParaRPr lang="en-US" sz="1600" b="0" i="0" u="none" strike="noStrike" dirty="0">
              <a:effectLst/>
              <a:latin typeface="Comic Sans MS" panose="030F0902030302020204" pitchFamily="66" charset="0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0" i="0" u="none" strike="noStrike" dirty="0">
                <a:effectLst/>
                <a:latin typeface="Comic Sans MS" panose="030F0902030302020204" pitchFamily="66" charset="0"/>
              </a:rPr>
              <a:t>Designed for Parents, Educators &amp; Speech Therapists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effectLst/>
                <a:latin typeface="Comic Sans MS" panose="030F0902030302020204" pitchFamily="66" charset="0"/>
              </a:rPr>
              <a:t>Visual Representation:</a:t>
            </a:r>
            <a:r>
              <a:rPr lang="en-US" sz="1600" b="0" i="0" u="none" strike="noStrike" dirty="0">
                <a:effectLst/>
                <a:latin typeface="Comic Sans MS" panose="030F0902030302020204" pitchFamily="66" charset="0"/>
              </a:rPr>
              <a:t> A bright, engaging image illustrating the concept of "before and after," such as a child putting on shoes before going outside or brushing teeth before bed.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effectLst/>
                <a:latin typeface="Comic Sans MS" panose="030F0902030302020204" pitchFamily="66" charset="0"/>
              </a:rPr>
              <a:t>Purpose:</a:t>
            </a:r>
            <a:r>
              <a:rPr lang="en-US" sz="1600" b="0" i="0" u="none" strike="noStrike" dirty="0">
                <a:effectLst/>
                <a:latin typeface="Comic Sans MS" panose="030F0902030302020204" pitchFamily="66" charset="0"/>
              </a:rPr>
              <a:t> This interactive resource supports children in understanding the concepts of "before" and "after" through engaging activities and real-life scenarios.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effectLst/>
                <a:latin typeface="Comic Sans MS" panose="030F0902030302020204" pitchFamily="66" charset="0"/>
              </a:rPr>
              <a:t>How to Use:</a:t>
            </a:r>
            <a:r>
              <a:rPr lang="en-US" sz="1600" b="0" i="0" u="none" strike="noStrike" dirty="0">
                <a:effectLst/>
                <a:latin typeface="Comic Sans MS" panose="030F0902030302020204" pitchFamily="66" charset="0"/>
              </a:rPr>
              <a:t> Navigate through the slides, discuss each scenario with the child, and encourage them to apply the concepts in daily routines.</a:t>
            </a:r>
          </a:p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600" b="1" i="0" u="none" strike="noStrike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Let's Make Learning Fun &amp; Meaningful!</a:t>
            </a:r>
            <a:endParaRPr lang="en-US" sz="1600" b="0" i="0" u="none" strike="noStrike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18271" y="6067809"/>
            <a:ext cx="740664" cy="12522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5BA75A-1200-B5F0-CC2F-65F4A049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81054"/>
            <a:ext cx="3343275" cy="177543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49863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8A3B97-82F3-7C01-EC9F-A586452E5F03}"/>
              </a:ext>
            </a:extLst>
          </p:cNvPr>
          <p:cNvSpPr txBox="1"/>
          <p:nvPr/>
        </p:nvSpPr>
        <p:spPr>
          <a:xfrm>
            <a:off x="221974" y="553998"/>
            <a:ext cx="9462051" cy="6370975"/>
          </a:xfrm>
          <a:prstGeom prst="rect">
            <a:avLst/>
          </a:prstGeom>
          <a:noFill/>
          <a:ln w="38100" cmpd="thickThin"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Thank You for Using This Resource!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This interactive PowerPoint was created to support speech and language development by teaching the concepts of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before and after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in a fun and engaging way. It is designed for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speech and language therapists, educators, and parents 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working with young children.</a:t>
            </a:r>
          </a:p>
          <a:p>
            <a:pPr algn="l"/>
            <a:endParaRPr lang="en-GB" sz="17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Terms of Use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By downloading and using this resource, you agree to the following terms: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✅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Personal &amp; Professional Use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This resource is intended for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personal, educational, and therapeutic use only.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You may use it in therapy sessions, classrooms, and home settings.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✅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Modification for Personal Use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You may adapt this resource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for your own therapy or teaching sessions, but do not distribute modified versions.</a:t>
            </a:r>
          </a:p>
          <a:p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✅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Attribution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If sharing elements from this resource (e.g., in a training or blog post), please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credit the creator appropriately.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🚫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No Commercial Use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This resource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may not be sold, copied, or distributed for commercial purposes.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🚫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No Unauthorized Sharing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Please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do not upload this resource to public websites, social media, or file-sharing platforms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. Instead, direct others to the original source.</a:t>
            </a:r>
          </a:p>
          <a:p>
            <a:pPr algn="l"/>
            <a:endParaRPr lang="en-GB" sz="17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Credits: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Created By: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Aisha Hanif/ 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  <a:hlinkClick r:id="rId2"/>
              </a:rPr>
              <a:t>www.littlegemsspeechtherapy.com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Illustrations &amp; Images: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AI-generated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For any questions, feedback, or permissions beyond these terms, please contact: </a:t>
            </a:r>
            <a:r>
              <a:rPr lang="en-GB" sz="1700" b="1" i="0" u="none" strike="noStrike" dirty="0" err="1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littlegemsspeechtherapy@gmail.com</a:t>
            </a:r>
            <a:endParaRPr lang="en-GB" sz="1700" b="0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ctr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Thank you for respecting these terms and supporting ethical resource sharing!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9014C8-F470-6199-976A-834F90641104}"/>
              </a:ext>
            </a:extLst>
          </p:cNvPr>
          <p:cNvSpPr txBox="1"/>
          <p:nvPr/>
        </p:nvSpPr>
        <p:spPr>
          <a:xfrm>
            <a:off x="0" y="61555"/>
            <a:ext cx="9906000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lvl="1" algn="ctr"/>
            <a:r>
              <a:rPr lang="en-GB" sz="2600" b="1" i="0" u="none" strike="noStrike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Credits &amp; Terms of Use</a:t>
            </a:r>
            <a:endParaRPr lang="en-GB" sz="2600" b="0" i="0" u="none" strike="noStrike" dirty="0"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738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9BE962-0DB3-A46A-801D-485F79E54087}"/>
              </a:ext>
            </a:extLst>
          </p:cNvPr>
          <p:cNvSpPr txBox="1"/>
          <p:nvPr/>
        </p:nvSpPr>
        <p:spPr>
          <a:xfrm>
            <a:off x="146384" y="668274"/>
            <a:ext cx="961323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This interactive PowerPoint is designed to help children develop an understanding of the concepts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before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and </a:t>
            </a: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after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in a fun and engaging way. It is suitable for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parents, educators, and speech and language therapists 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working with young children.</a:t>
            </a:r>
          </a:p>
          <a:p>
            <a:pPr algn="l"/>
            <a:endParaRPr lang="en-GB" sz="17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Instructions: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Introduce the Concept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Start by explaining what "before" and "after" mean using simple examples.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Use the Slides Interactively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Click through the slides, encouraging the child to </a:t>
            </a:r>
            <a:r>
              <a:rPr lang="en-GB" sz="170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think, respond, and engage 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with each scenario.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Encourage Verbal Responses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Ask questions like: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"What do we do before we eat?"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"What happens after we wash our hands?"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Model Correct Language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If the child struggles, provide the correct answer and repeat it together.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Make It Fun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Use gestures, role-play, and real-life examples to reinforce learning.</a:t>
            </a:r>
          </a:p>
          <a:p>
            <a:pPr algn="l">
              <a:buFont typeface="+mj-lt"/>
              <a:buAutoNum type="arabicPeriod"/>
            </a:pPr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Practice Daily</a:t>
            </a: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 – Encourage using "before" and "after" in everyday conversations to strengthen understanding.</a:t>
            </a:r>
          </a:p>
          <a:p>
            <a:pPr algn="l"/>
            <a:endParaRPr lang="en-GB" sz="1700" b="1" i="0" u="none" strike="noStrike" dirty="0">
              <a:solidFill>
                <a:srgbClr val="000000"/>
              </a:solidFill>
              <a:effectLst/>
              <a:latin typeface="Comic Sans MS" panose="030F0902030302020204" pitchFamily="66" charset="0"/>
            </a:endParaRPr>
          </a:p>
          <a:p>
            <a:pPr algn="l"/>
            <a:r>
              <a:rPr lang="en-GB" sz="1700" b="1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Tips for Best Results:</a:t>
            </a:r>
          </a:p>
          <a:p>
            <a:pPr algn="l"/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✔ Keep sessions short and engaging.</a:t>
            </a:r>
            <a:b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</a:b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✔ Praise efforts to encourage participation.</a:t>
            </a:r>
            <a:b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</a:br>
            <a:r>
              <a:rPr lang="en-GB" sz="1700" b="0" i="0" u="none" strike="noStrike" dirty="0">
                <a:solidFill>
                  <a:srgbClr val="000000"/>
                </a:solidFill>
                <a:effectLst/>
                <a:latin typeface="Comic Sans MS" panose="030F0902030302020204" pitchFamily="66" charset="0"/>
              </a:rPr>
              <a:t>✔ Adapt the level of support based on the child’s needs.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5C00B7-44DF-FEC6-1CC8-B5BC092C7CA2}"/>
              </a:ext>
            </a:extLst>
          </p:cNvPr>
          <p:cNvSpPr txBox="1"/>
          <p:nvPr/>
        </p:nvSpPr>
        <p:spPr>
          <a:xfrm>
            <a:off x="-2" y="61555"/>
            <a:ext cx="9906002" cy="492443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600" b="1" i="0" u="none" strike="noStrike" dirty="0"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Directions for Use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CE3461-9BD0-038A-09E9-69BC11AFF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©LittleGemsSpeechTherapyLtd</a:t>
            </a:r>
          </a:p>
          <a:p>
            <a:r>
              <a:rPr lang="en-US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43367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8C5E82-CD0F-80F2-0EC8-EBC3504EC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06" y="521512"/>
            <a:ext cx="4297660" cy="42976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5008453"/>
            <a:ext cx="8389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We eat dessert                 dinner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17F5E8-2815-D742-E647-C3F6BC416903}"/>
              </a:ext>
            </a:extLst>
          </p:cNvPr>
          <p:cNvSpPr/>
          <p:nvPr/>
        </p:nvSpPr>
        <p:spPr>
          <a:xfrm>
            <a:off x="4590473" y="495960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2FB466-A03F-FBAC-3569-9AA1F7BBF957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A7117C-B36E-5904-B55F-6826E8BA9F13}"/>
              </a:ext>
            </a:extLst>
          </p:cNvPr>
          <p:cNvSpPr txBox="1"/>
          <p:nvPr/>
        </p:nvSpPr>
        <p:spPr>
          <a:xfrm>
            <a:off x="6347395" y="2589661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CEE99-183F-968E-21CB-A94516156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13368" y="6681521"/>
            <a:ext cx="3343275" cy="365125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25347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01 0.06343 L -0.16955 0.57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5" y="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 animBg="1"/>
      <p:bldP spid="21" grpId="0" animBg="1"/>
      <p:bldP spid="21" grpId="1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4988776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Brush your teeth                  going to bed.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B8B261-EFA2-AFE6-90E0-82A9E8DF9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868" y="473828"/>
            <a:ext cx="4336097" cy="4336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8D420F-5504-1A4C-96C5-4CFC863844F7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DE67CC-CCC2-51CC-C856-297A4FAE6DBE}"/>
              </a:ext>
            </a:extLst>
          </p:cNvPr>
          <p:cNvSpPr/>
          <p:nvPr/>
        </p:nvSpPr>
        <p:spPr>
          <a:xfrm>
            <a:off x="4887688" y="495960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1F36F-5A5A-63D2-429C-821B7A85F0CE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8AF60-813D-B38B-86AB-C229905F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5916" y="6773747"/>
            <a:ext cx="3343275" cy="158455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417517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3894 0.358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5" y="17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13" grpId="0" animBg="1"/>
      <p:bldP spid="5" grpId="0" animBg="1"/>
      <p:bldP spid="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4982506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Put your shoes on                   you play outside.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1D0A39-5E28-128A-1AD6-D0F7C88E6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6418" y="473828"/>
            <a:ext cx="4426749" cy="4426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36360-9D83-678A-94D3-3C58A6C18EE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F63AB5-E7C0-E573-C345-8C03853C7D22}"/>
              </a:ext>
            </a:extLst>
          </p:cNvPr>
          <p:cNvSpPr/>
          <p:nvPr/>
        </p:nvSpPr>
        <p:spPr>
          <a:xfrm>
            <a:off x="5140113" y="495960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F3BD04-54B6-02AE-DEDD-E54193DA7174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4B03D-2908-4365-C8F3-D5ABB52A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73627"/>
            <a:ext cx="3343275" cy="159664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64984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11346 0.3553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3" y="177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2" grpId="0" animBg="1"/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4996461"/>
            <a:ext cx="8465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Wash your hands                 playing with dirt.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A66099-1263-A8D5-6650-DF5E31413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82" y="473829"/>
            <a:ext cx="4285579" cy="4285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62F2D5-6E8F-3480-6EDD-B6F9FA01AB8A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CF94C2-0714-00EB-AE4F-8BB78DF4B9F8}"/>
              </a:ext>
            </a:extLst>
          </p:cNvPr>
          <p:cNvSpPr/>
          <p:nvPr/>
        </p:nvSpPr>
        <p:spPr>
          <a:xfrm>
            <a:off x="4920020" y="4932190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905A4-D7A5-D3FC-2683-4F336FF8094E}"/>
              </a:ext>
            </a:extLst>
          </p:cNvPr>
          <p:cNvSpPr txBox="1"/>
          <p:nvPr/>
        </p:nvSpPr>
        <p:spPr>
          <a:xfrm>
            <a:off x="6330091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C8FA1-068A-B8CC-A1E4-C841C5E2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65399"/>
            <a:ext cx="3343275" cy="100253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35664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77556E-17 L -0.13509 0.57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3" y="28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3" grpId="0" animBg="1"/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DA718D0-4865-4629-8134-44F68D41D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905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167ED7-6315-43AB-B1B6-C326D5FD8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450988" y="2715656"/>
            <a:ext cx="5860051" cy="428766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F4D8839-FB03-487D-ACC8-8BFEDD4FE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F75023-9A3B-42FC-B704-61A8F7BEF4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0866" y="922919"/>
            <a:ext cx="9028280" cy="54612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E0E05-F221-28D5-527C-6790A9B5A275}"/>
              </a:ext>
            </a:extLst>
          </p:cNvPr>
          <p:cNvSpPr txBox="1"/>
          <p:nvPr/>
        </p:nvSpPr>
        <p:spPr>
          <a:xfrm>
            <a:off x="693160" y="4982506"/>
            <a:ext cx="8389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mic Sans MS" panose="030F0902030302020204" pitchFamily="66" charset="0"/>
              </a:rPr>
              <a:t>Read a book                   going to bed.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3A6636-145E-0FE4-4F44-B443A998E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283" y="531751"/>
            <a:ext cx="4188530" cy="41885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FCAC6B-8BA3-8354-F1A8-95708B8329A5}"/>
              </a:ext>
            </a:extLst>
          </p:cNvPr>
          <p:cNvSpPr txBox="1"/>
          <p:nvPr/>
        </p:nvSpPr>
        <p:spPr>
          <a:xfrm>
            <a:off x="6347395" y="1060867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after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B82EEE-18BA-3133-88CE-78145572665C}"/>
              </a:ext>
            </a:extLst>
          </p:cNvPr>
          <p:cNvSpPr/>
          <p:nvPr/>
        </p:nvSpPr>
        <p:spPr>
          <a:xfrm>
            <a:off x="3906176" y="4908386"/>
            <a:ext cx="2379953" cy="837533"/>
          </a:xfrm>
          <a:prstGeom prst="rect">
            <a:avLst/>
          </a:prstGeom>
          <a:solidFill>
            <a:schemeClr val="bg1"/>
          </a:solidFill>
          <a:ln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B7247E-A3E4-CA8C-C5F4-12F22119C5E2}"/>
              </a:ext>
            </a:extLst>
          </p:cNvPr>
          <p:cNvSpPr txBox="1"/>
          <p:nvPr/>
        </p:nvSpPr>
        <p:spPr>
          <a:xfrm>
            <a:off x="6330090" y="2584155"/>
            <a:ext cx="224832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omic Sans MS" panose="030F0902030302020204" pitchFamily="66" charset="0"/>
              </a:rPr>
              <a:t>before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23ED5B-F2BF-1281-05C1-0D08D42F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1361" y="6769336"/>
            <a:ext cx="3343275" cy="153307"/>
          </a:xfrm>
        </p:spPr>
        <p:txBody>
          <a:bodyPr/>
          <a:lstStyle/>
          <a:p>
            <a:r>
              <a:rPr lang="en-US" dirty="0"/>
              <a:t>©</a:t>
            </a:r>
            <a:r>
              <a:rPr lang="en-US" dirty="0" err="1"/>
              <a:t>LittleGemsSpeechTherapyLtd</a:t>
            </a:r>
            <a:endParaRPr lang="en-US" dirty="0"/>
          </a:p>
          <a:p>
            <a:r>
              <a:rPr lang="en-US" dirty="0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7591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615E-6 -2.22222E-6 L -0.24022 0.3486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9" y="17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 animBg="1"/>
      <p:bldP spid="2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{C647F09F-2975-7944-9E0D-D94209EA280C}tf10001071_mac</Template>
  <TotalTime>7157</TotalTime>
  <Words>785</Words>
  <Application>Microsoft Macintosh PowerPoint</Application>
  <PresentationFormat>A4 Paper (210x297 mm)</PresentationFormat>
  <Paragraphs>122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Office Theme</vt:lpstr>
      <vt:lpstr>Before/after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Before/after</dc:title>
  <dc:creator>Aisha A</dc:creator>
  <cp:lastModifiedBy>Aisha A</cp:lastModifiedBy>
  <cp:revision>5</cp:revision>
  <dcterms:created xsi:type="dcterms:W3CDTF">2025-02-08T16:43:21Z</dcterms:created>
  <dcterms:modified xsi:type="dcterms:W3CDTF">2026-04-07T21:21:16Z</dcterms:modified>
</cp:coreProperties>
</file>